
<file path=[Content_Types].xml><?xml version="1.0" encoding="utf-8"?>
<Types xmlns="http://schemas.openxmlformats.org/package/2006/content-types">
  <Default Extension="png" ContentType="image/png"/>
  <Default Extension="aac" ContentType="audio/aac"/>
  <Default Extension="svg" ContentType="image/svg+xml"/>
  <Default Extension="m4a" ContentType="audio/mp4"/>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Aileron Heavy" panose="020B0604020202020204" charset="0"/>
      <p:regular r:id="rId13"/>
    </p:embeddedFont>
    <p:embeddedFont>
      <p:font typeface="Aileron Regular" panose="020B0604020202020204" charset="0"/>
      <p:regular r:id="rId14"/>
    </p:embeddedFont>
    <p:embeddedFont>
      <p:font typeface="Roboto" panose="020B0604020202020204" charset="0"/>
      <p:regular r:id="rId15"/>
    </p:embeddedFont>
    <p:embeddedFont>
      <p:font typeface="Aileron Regular Bold" panose="020B0604020202020204" charset="0"/>
      <p:regular r:id="rId16"/>
    </p:embeddedFont>
    <p:embeddedFont>
      <p:font typeface="Calibri" panose="020F0502020204030204" pitchFamily="34" charset="0"/>
      <p:regular r:id="rId17"/>
      <p:bold r:id="rId18"/>
      <p:italic r:id="rId19"/>
      <p:boldItalic r:id="rId20"/>
    </p:embeddedFont>
    <p:embeddedFont>
      <p:font typeface="Kollektif Bold" panose="020B0604020202020204" charset="0"/>
      <p:regular r:id="rId21"/>
    </p:embeddedFont>
    <p:embeddedFont>
      <p:font typeface="Aileron Thin Bold" panose="020B0604020202020204" charset="0"/>
      <p:regular r:id="rId22"/>
    </p:embeddedFont>
    <p:embeddedFont>
      <p:font typeface="Aileron Heavy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000" autoAdjust="0"/>
    <p:restoredTop sz="94622" autoAdjust="0"/>
  </p:normalViewPr>
  <p:slideViewPr>
    <p:cSldViewPr>
      <p:cViewPr varScale="1">
        <p:scale>
          <a:sx n="31" d="100"/>
          <a:sy n="31" d="100"/>
        </p:scale>
        <p:origin x="114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jpeg"/><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22.png"/><Relationship Id="rId26" Type="http://schemas.openxmlformats.org/officeDocument/2006/relationships/image" Target="../media/image25.png"/><Relationship Id="rId21" Type="http://schemas.openxmlformats.org/officeDocument/2006/relationships/image" Target="../media/image40.svg"/><Relationship Id="rId34" Type="http://schemas.openxmlformats.org/officeDocument/2006/relationships/image" Target="../media/image29.png"/><Relationship Id="rId7" Type="http://schemas.openxmlformats.org/officeDocument/2006/relationships/image" Target="../media/image26.svg"/><Relationship Id="rId12" Type="http://schemas.openxmlformats.org/officeDocument/2006/relationships/image" Target="../media/image19.png"/><Relationship Id="rId17" Type="http://schemas.openxmlformats.org/officeDocument/2006/relationships/image" Target="../media/image36.svg"/><Relationship Id="rId25" Type="http://schemas.openxmlformats.org/officeDocument/2006/relationships/image" Target="../media/image23.svg"/><Relationship Id="rId33" Type="http://schemas.openxmlformats.org/officeDocument/2006/relationships/image" Target="../media/image50.svg"/><Relationship Id="rId38" Type="http://schemas.openxmlformats.org/officeDocument/2006/relationships/image" Target="../media/image6.png"/><Relationship Id="rId2" Type="http://schemas.openxmlformats.org/officeDocument/2006/relationships/audio" Target="../media/media11.m4a"/><Relationship Id="rId16" Type="http://schemas.openxmlformats.org/officeDocument/2006/relationships/image" Target="../media/image21.png"/><Relationship Id="rId20" Type="http://schemas.openxmlformats.org/officeDocument/2006/relationships/image" Target="../media/image23.png"/><Relationship Id="rId29" Type="http://schemas.openxmlformats.org/officeDocument/2006/relationships/image" Target="../media/image46.svg"/><Relationship Id="rId1" Type="http://schemas.microsoft.com/office/2007/relationships/media" Target="../media/media11.m4a"/><Relationship Id="rId6" Type="http://schemas.openxmlformats.org/officeDocument/2006/relationships/image" Target="../media/image16.png"/><Relationship Id="rId11" Type="http://schemas.openxmlformats.org/officeDocument/2006/relationships/image" Target="../media/image30.svg"/><Relationship Id="rId24" Type="http://schemas.openxmlformats.org/officeDocument/2006/relationships/image" Target="../media/image14.png"/><Relationship Id="rId32" Type="http://schemas.openxmlformats.org/officeDocument/2006/relationships/image" Target="../media/image28.png"/><Relationship Id="rId37" Type="http://schemas.openxmlformats.org/officeDocument/2006/relationships/image" Target="../media/image54.svg"/><Relationship Id="rId5" Type="http://schemas.openxmlformats.org/officeDocument/2006/relationships/image" Target="../media/image21.svg"/><Relationship Id="rId15" Type="http://schemas.openxmlformats.org/officeDocument/2006/relationships/image" Target="../media/image34.svg"/><Relationship Id="rId23" Type="http://schemas.openxmlformats.org/officeDocument/2006/relationships/image" Target="../media/image42.svg"/><Relationship Id="rId28" Type="http://schemas.openxmlformats.org/officeDocument/2006/relationships/image" Target="../media/image26.png"/><Relationship Id="rId36" Type="http://schemas.openxmlformats.org/officeDocument/2006/relationships/image" Target="../media/image30.png"/><Relationship Id="rId10" Type="http://schemas.openxmlformats.org/officeDocument/2006/relationships/image" Target="../media/image18.png"/><Relationship Id="rId19" Type="http://schemas.openxmlformats.org/officeDocument/2006/relationships/image" Target="../media/image38.svg"/><Relationship Id="rId31" Type="http://schemas.openxmlformats.org/officeDocument/2006/relationships/image" Target="../media/image48.svg"/><Relationship Id="rId4" Type="http://schemas.openxmlformats.org/officeDocument/2006/relationships/image" Target="../media/image13.png"/><Relationship Id="rId9" Type="http://schemas.openxmlformats.org/officeDocument/2006/relationships/image" Target="../media/image28.svg"/><Relationship Id="rId14" Type="http://schemas.openxmlformats.org/officeDocument/2006/relationships/image" Target="../media/image20.png"/><Relationship Id="rId22" Type="http://schemas.openxmlformats.org/officeDocument/2006/relationships/image" Target="../media/image24.png"/><Relationship Id="rId27" Type="http://schemas.openxmlformats.org/officeDocument/2006/relationships/image" Target="../media/image44.svg"/><Relationship Id="rId30" Type="http://schemas.openxmlformats.org/officeDocument/2006/relationships/image" Target="../media/image27.png"/><Relationship Id="rId35" Type="http://schemas.openxmlformats.org/officeDocument/2006/relationships/image" Target="../media/image52.svg"/><Relationship Id="rId8" Type="http://schemas.openxmlformats.org/officeDocument/2006/relationships/image" Target="../media/image17.png"/><Relationship Id="rId3"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9.svg"/><Relationship Id="rId3" Type="http://schemas.openxmlformats.org/officeDocument/2006/relationships/slideLayout" Target="../slideLayouts/slideLayout7.xml"/><Relationship Id="rId7" Type="http://schemas.openxmlformats.org/officeDocument/2006/relationships/image" Target="../media/image13.svg"/><Relationship Id="rId12" Type="http://schemas.openxmlformats.org/officeDocument/2006/relationships/image" Target="../media/image1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5.svg"/><Relationship Id="rId1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aac"/><Relationship Id="rId1" Type="http://schemas.microsoft.com/office/2007/relationships/media" Target="../media/media5.aac"/><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3.svg"/><Relationship Id="rId2" Type="http://schemas.openxmlformats.org/officeDocument/2006/relationships/audio" Target="../media/media7.aac"/><Relationship Id="rId1" Type="http://schemas.microsoft.com/office/2007/relationships/media" Target="../media/media7.aac"/><Relationship Id="rId6" Type="http://schemas.openxmlformats.org/officeDocument/2006/relationships/image" Target="../media/image14.png"/><Relationship Id="rId5" Type="http://schemas.openxmlformats.org/officeDocument/2006/relationships/image" Target="../media/image21.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3.svg"/><Relationship Id="rId2" Type="http://schemas.openxmlformats.org/officeDocument/2006/relationships/audio" Target="../media/media8.aac"/><Relationship Id="rId1" Type="http://schemas.microsoft.com/office/2007/relationships/media" Target="../media/media8.aac"/><Relationship Id="rId6" Type="http://schemas.openxmlformats.org/officeDocument/2006/relationships/image" Target="../media/image14.png"/><Relationship Id="rId5" Type="http://schemas.openxmlformats.org/officeDocument/2006/relationships/image" Target="../media/image21.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a:off x="5154828" y="-961068"/>
            <a:ext cx="13133172" cy="9018730"/>
          </a:xfrm>
          <a:custGeom>
            <a:avLst/>
            <a:gdLst/>
            <a:ahLst/>
            <a:cxnLst/>
            <a:rect l="l" t="t" r="r" b="b"/>
            <a:pathLst>
              <a:path w="13133172" h="9018730">
                <a:moveTo>
                  <a:pt x="0" y="0"/>
                </a:moveTo>
                <a:lnTo>
                  <a:pt x="13133172" y="0"/>
                </a:lnTo>
                <a:lnTo>
                  <a:pt x="13133172" y="9018730"/>
                </a:lnTo>
                <a:lnTo>
                  <a:pt x="0" y="9018730"/>
                </a:lnTo>
                <a:lnTo>
                  <a:pt x="0" y="0"/>
                </a:lnTo>
                <a:close/>
              </a:path>
            </a:pathLst>
          </a:custGeom>
          <a:blipFill>
            <a:blip r:embed="rId4"/>
            <a:stretch>
              <a:fillRect t="-46138" r="-52146" b="-642"/>
            </a:stretch>
          </a:blipFill>
        </p:spPr>
      </p:sp>
      <p:sp>
        <p:nvSpPr>
          <p:cNvPr id="3" name="Freeform 3"/>
          <p:cNvSpPr/>
          <p:nvPr/>
        </p:nvSpPr>
        <p:spPr>
          <a:xfrm>
            <a:off x="5528398" y="-12591"/>
            <a:ext cx="16239361" cy="8070253"/>
          </a:xfrm>
          <a:custGeom>
            <a:avLst/>
            <a:gdLst/>
            <a:ahLst/>
            <a:cxnLst/>
            <a:rect l="l" t="t" r="r" b="b"/>
            <a:pathLst>
              <a:path w="16239361" h="8070253">
                <a:moveTo>
                  <a:pt x="0" y="0"/>
                </a:moveTo>
                <a:lnTo>
                  <a:pt x="16239361" y="0"/>
                </a:lnTo>
                <a:lnTo>
                  <a:pt x="16239361" y="8070253"/>
                </a:lnTo>
                <a:lnTo>
                  <a:pt x="0" y="8070253"/>
                </a:lnTo>
                <a:lnTo>
                  <a:pt x="0" y="0"/>
                </a:lnTo>
                <a:close/>
              </a:path>
            </a:pathLst>
          </a:custGeom>
          <a:blipFill>
            <a:blip r:embed="rId5"/>
            <a:stretch>
              <a:fillRect t="-34066"/>
            </a:stretch>
          </a:blipFill>
        </p:spPr>
      </p:sp>
      <p:sp>
        <p:nvSpPr>
          <p:cNvPr id="4" name="Freeform 4"/>
          <p:cNvSpPr/>
          <p:nvPr/>
        </p:nvSpPr>
        <p:spPr>
          <a:xfrm rot="-10800000">
            <a:off x="0" y="7065308"/>
            <a:ext cx="3221692" cy="3221692"/>
          </a:xfrm>
          <a:custGeom>
            <a:avLst/>
            <a:gdLst/>
            <a:ahLst/>
            <a:cxnLst/>
            <a:rect l="l" t="t" r="r" b="b"/>
            <a:pathLst>
              <a:path w="3221692" h="3221692">
                <a:moveTo>
                  <a:pt x="0" y="0"/>
                </a:moveTo>
                <a:lnTo>
                  <a:pt x="3221692" y="0"/>
                </a:lnTo>
                <a:lnTo>
                  <a:pt x="3221692" y="3221692"/>
                </a:lnTo>
                <a:lnTo>
                  <a:pt x="0" y="322169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5" name="Group 5"/>
          <p:cNvGrpSpPr/>
          <p:nvPr/>
        </p:nvGrpSpPr>
        <p:grpSpPr>
          <a:xfrm rot="-8100000">
            <a:off x="-4252983" y="3307993"/>
            <a:ext cx="22404652" cy="8950886"/>
            <a:chOff x="0" y="0"/>
            <a:chExt cx="35276568" cy="14093347"/>
          </a:xfrm>
        </p:grpSpPr>
        <p:sp>
          <p:nvSpPr>
            <p:cNvPr id="6" name="Freeform 6"/>
            <p:cNvSpPr/>
            <p:nvPr/>
          </p:nvSpPr>
          <p:spPr>
            <a:xfrm>
              <a:off x="0" y="0"/>
              <a:ext cx="35276569" cy="14093346"/>
            </a:xfrm>
            <a:custGeom>
              <a:avLst/>
              <a:gdLst/>
              <a:ahLst/>
              <a:cxnLst/>
              <a:rect l="l" t="t" r="r" b="b"/>
              <a:pathLst>
                <a:path w="35276569" h="14093346">
                  <a:moveTo>
                    <a:pt x="0" y="0"/>
                  </a:moveTo>
                  <a:lnTo>
                    <a:pt x="35276569" y="0"/>
                  </a:lnTo>
                  <a:lnTo>
                    <a:pt x="35276569" y="14093346"/>
                  </a:lnTo>
                  <a:lnTo>
                    <a:pt x="0" y="14093346"/>
                  </a:lnTo>
                  <a:close/>
                </a:path>
              </a:pathLst>
            </a:custGeom>
            <a:solidFill>
              <a:srgbClr val="F1EFE1"/>
            </a:solidFill>
          </p:spPr>
        </p:sp>
      </p:grpSp>
      <p:sp>
        <p:nvSpPr>
          <p:cNvPr id="7" name="Freeform 7"/>
          <p:cNvSpPr/>
          <p:nvPr/>
        </p:nvSpPr>
        <p:spPr>
          <a:xfrm>
            <a:off x="1674516" y="1371890"/>
            <a:ext cx="894376" cy="772415"/>
          </a:xfrm>
          <a:custGeom>
            <a:avLst/>
            <a:gdLst/>
            <a:ahLst/>
            <a:cxnLst/>
            <a:rect l="l" t="t" r="r" b="b"/>
            <a:pathLst>
              <a:path w="894376" h="772415">
                <a:moveTo>
                  <a:pt x="0" y="0"/>
                </a:moveTo>
                <a:lnTo>
                  <a:pt x="894376" y="0"/>
                </a:lnTo>
                <a:lnTo>
                  <a:pt x="894376" y="772415"/>
                </a:lnTo>
                <a:lnTo>
                  <a:pt x="0" y="77241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rot="5400000">
            <a:off x="11184172" y="3135547"/>
            <a:ext cx="7151453" cy="7151453"/>
          </a:xfrm>
          <a:custGeom>
            <a:avLst/>
            <a:gdLst/>
            <a:ahLst/>
            <a:cxnLst/>
            <a:rect l="l" t="t" r="r" b="b"/>
            <a:pathLst>
              <a:path w="7151453" h="7151453">
                <a:moveTo>
                  <a:pt x="0" y="0"/>
                </a:moveTo>
                <a:lnTo>
                  <a:pt x="7151453" y="0"/>
                </a:lnTo>
                <a:lnTo>
                  <a:pt x="7151453" y="7151453"/>
                </a:lnTo>
                <a:lnTo>
                  <a:pt x="0" y="715145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9" name="TextBox 9"/>
          <p:cNvSpPr txBox="1"/>
          <p:nvPr/>
        </p:nvSpPr>
        <p:spPr>
          <a:xfrm>
            <a:off x="1331408" y="2929479"/>
            <a:ext cx="7071534" cy="4103371"/>
          </a:xfrm>
          <a:prstGeom prst="rect">
            <a:avLst/>
          </a:prstGeom>
        </p:spPr>
        <p:txBody>
          <a:bodyPr lIns="0" tIns="0" rIns="0" bIns="0" rtlCol="0" anchor="t">
            <a:spAutoFit/>
          </a:bodyPr>
          <a:lstStyle/>
          <a:p>
            <a:pPr>
              <a:lnSpc>
                <a:spcPts val="4620"/>
              </a:lnSpc>
            </a:pPr>
            <a:r>
              <a:rPr lang="en-US" sz="4400">
                <a:solidFill>
                  <a:srgbClr val="192954"/>
                </a:solidFill>
                <a:latin typeface="Kollektif Bold"/>
              </a:rPr>
              <a:t>Gambaran Decision Making Style Petani Tebu di Kecamatan Patimpeng Dalam Memilih Penggunaan Teknologi Pertanian di Era Globalisasi</a:t>
            </a:r>
          </a:p>
        </p:txBody>
      </p:sp>
      <p:sp>
        <p:nvSpPr>
          <p:cNvPr id="10" name="TextBox 10"/>
          <p:cNvSpPr txBox="1"/>
          <p:nvPr/>
        </p:nvSpPr>
        <p:spPr>
          <a:xfrm>
            <a:off x="2780567" y="1550287"/>
            <a:ext cx="1556943" cy="434672"/>
          </a:xfrm>
          <a:prstGeom prst="rect">
            <a:avLst/>
          </a:prstGeom>
        </p:spPr>
        <p:txBody>
          <a:bodyPr lIns="0" tIns="0" rIns="0" bIns="0" rtlCol="0" anchor="t">
            <a:spAutoFit/>
          </a:bodyPr>
          <a:lstStyle/>
          <a:p>
            <a:pPr>
              <a:lnSpc>
                <a:spcPts val="3481"/>
              </a:lnSpc>
            </a:pPr>
            <a:r>
              <a:rPr lang="en-US" sz="3053" spc="64">
                <a:solidFill>
                  <a:srgbClr val="192954"/>
                </a:solidFill>
                <a:latin typeface="Aileron Thin Bold"/>
              </a:rPr>
              <a:t>MMPP</a:t>
            </a:r>
          </a:p>
        </p:txBody>
      </p:sp>
      <p:sp>
        <p:nvSpPr>
          <p:cNvPr id="11" name="TextBox 11"/>
          <p:cNvSpPr txBox="1"/>
          <p:nvPr/>
        </p:nvSpPr>
        <p:spPr>
          <a:xfrm>
            <a:off x="2780567" y="7587762"/>
            <a:ext cx="7697083" cy="1315068"/>
          </a:xfrm>
          <a:prstGeom prst="rect">
            <a:avLst/>
          </a:prstGeom>
        </p:spPr>
        <p:txBody>
          <a:bodyPr lIns="0" tIns="0" rIns="0" bIns="0" rtlCol="0" anchor="t">
            <a:spAutoFit/>
          </a:bodyPr>
          <a:lstStyle/>
          <a:p>
            <a:pPr algn="ctr">
              <a:lnSpc>
                <a:spcPts val="3551"/>
              </a:lnSpc>
            </a:pPr>
            <a:r>
              <a:rPr lang="en-US" sz="2536" spc="50">
                <a:solidFill>
                  <a:srgbClr val="192954"/>
                </a:solidFill>
                <a:latin typeface="Aileron Heavy"/>
              </a:rPr>
              <a:t>KELOMPOK 5</a:t>
            </a:r>
          </a:p>
          <a:p>
            <a:pPr algn="ctr">
              <a:lnSpc>
                <a:spcPts val="3551"/>
              </a:lnSpc>
            </a:pPr>
            <a:r>
              <a:rPr lang="en-US" sz="2536" spc="50">
                <a:solidFill>
                  <a:srgbClr val="192954"/>
                </a:solidFill>
                <a:latin typeface="Aileron Heavy"/>
              </a:rPr>
              <a:t>METODE-METODE PENELITIAN PSIKOLOGI</a:t>
            </a:r>
          </a:p>
          <a:p>
            <a:pPr marL="0" lvl="0" indent="0" algn="ctr">
              <a:lnSpc>
                <a:spcPts val="3551"/>
              </a:lnSpc>
              <a:spcBef>
                <a:spcPct val="0"/>
              </a:spcBef>
            </a:pPr>
            <a:r>
              <a:rPr lang="en-US" sz="2536" spc="50">
                <a:solidFill>
                  <a:srgbClr val="192954"/>
                </a:solidFill>
                <a:latin typeface="Aileron Heavy"/>
              </a:rPr>
              <a:t>2023</a:t>
            </a:r>
          </a:p>
        </p:txBody>
      </p:sp>
      <p:pic>
        <p:nvPicPr>
          <p:cNvPr id="13" name="Slide 1 MMPP">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691328" y="9105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1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6914" y="-55678"/>
            <a:ext cx="8997039" cy="898264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192954"/>
            </a:solidFill>
          </p:spPr>
        </p:sp>
      </p:grpSp>
      <p:sp>
        <p:nvSpPr>
          <p:cNvPr id="4" name="AutoShape 4"/>
          <p:cNvSpPr/>
          <p:nvPr/>
        </p:nvSpPr>
        <p:spPr>
          <a:xfrm>
            <a:off x="1684976" y="9080213"/>
            <a:ext cx="14918048" cy="0"/>
          </a:xfrm>
          <a:prstGeom prst="line">
            <a:avLst/>
          </a:prstGeom>
          <a:ln w="9525" cap="rnd">
            <a:solidFill>
              <a:srgbClr val="000000"/>
            </a:solidFill>
            <a:prstDash val="solid"/>
            <a:headEnd type="none" w="sm" len="sm"/>
            <a:tailEnd type="none" w="sm" len="sm"/>
          </a:ln>
        </p:spPr>
      </p:sp>
      <p:grpSp>
        <p:nvGrpSpPr>
          <p:cNvPr id="5" name="Group 5"/>
          <p:cNvGrpSpPr/>
          <p:nvPr/>
        </p:nvGrpSpPr>
        <p:grpSpPr>
          <a:xfrm rot="-5327824">
            <a:off x="-133571" y="6577851"/>
            <a:ext cx="2324542" cy="2320823"/>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99B951"/>
            </a:solidFill>
          </p:spPr>
        </p:sp>
      </p:grpSp>
      <p:sp>
        <p:nvSpPr>
          <p:cNvPr id="7" name="Freeform 7"/>
          <p:cNvSpPr/>
          <p:nvPr/>
        </p:nvSpPr>
        <p:spPr>
          <a:xfrm>
            <a:off x="684501" y="1594652"/>
            <a:ext cx="7575977" cy="5681983"/>
          </a:xfrm>
          <a:custGeom>
            <a:avLst/>
            <a:gdLst/>
            <a:ahLst/>
            <a:cxnLst/>
            <a:rect l="l" t="t" r="r" b="b"/>
            <a:pathLst>
              <a:path w="7575977" h="5681983">
                <a:moveTo>
                  <a:pt x="0" y="0"/>
                </a:moveTo>
                <a:lnTo>
                  <a:pt x="7575977" y="0"/>
                </a:lnTo>
                <a:lnTo>
                  <a:pt x="7575977" y="5681983"/>
                </a:lnTo>
                <a:lnTo>
                  <a:pt x="0" y="5681983"/>
                </a:lnTo>
                <a:lnTo>
                  <a:pt x="0" y="0"/>
                </a:lnTo>
                <a:close/>
              </a:path>
            </a:pathLst>
          </a:custGeom>
          <a:blipFill>
            <a:blip r:embed="rId4">
              <a:alphaModFix amt="37000"/>
            </a:blip>
            <a:stretch>
              <a:fillRect/>
            </a:stretch>
          </a:blipFill>
        </p:spPr>
      </p:sp>
      <p:sp>
        <p:nvSpPr>
          <p:cNvPr id="8" name="TextBox 8"/>
          <p:cNvSpPr txBox="1"/>
          <p:nvPr/>
        </p:nvSpPr>
        <p:spPr>
          <a:xfrm>
            <a:off x="8633220" y="3090935"/>
            <a:ext cx="8342545" cy="4930775"/>
          </a:xfrm>
          <a:prstGeom prst="rect">
            <a:avLst/>
          </a:prstGeom>
        </p:spPr>
        <p:txBody>
          <a:bodyPr lIns="0" tIns="0" rIns="0" bIns="0" rtlCol="0" anchor="t">
            <a:spAutoFit/>
          </a:bodyPr>
          <a:lstStyle/>
          <a:p>
            <a:pPr>
              <a:lnSpc>
                <a:spcPts val="2800"/>
              </a:lnSpc>
              <a:spcBef>
                <a:spcPct val="0"/>
              </a:spcBef>
            </a:pPr>
            <a:r>
              <a:rPr lang="en-US" sz="2000">
                <a:solidFill>
                  <a:srgbClr val="192954"/>
                </a:solidFill>
                <a:latin typeface="Aileron Regular"/>
              </a:rPr>
              <a:t>Bertani tebu membutuhkan teknologi berupa alat dan bahan. Alat-alat yang digunakan dalam bertani mencakup peralatan yang sederhana seperti cangkul maupun canggih seperti traktor dan grab loader. Perkembangan teknologi-teknologi tersebut memberikan dampak positif terhadap bidang pertanian sebab dapat meningkatkan produktivitas sehingga berpeluang meningkatkan kesejahteraan hidup kelompok tani. Akan tetapi, perkembangan teknologi pertanian hingga saat ini tidak dibarengi dengan adopsi oleh seluruh petani, termasuk petani tebu. Hal tersebut disebabkan oleh berbagai faktor yang memengaruhi pengambilan keputusan petani tebu. Berdasarkan hasil penelitian, dapat disimpulkan bahwa proses pengambilan keputusan petani tebu di Kecamatan Patimpeng dalam memutuskan menggunakan peralatan teknologi pertanian terbagi atas dua kecenderungan, yaitu DMS Behvaioral dan DMS Directive.</a:t>
            </a:r>
          </a:p>
        </p:txBody>
      </p:sp>
      <p:sp>
        <p:nvSpPr>
          <p:cNvPr id="9" name="TextBox 9"/>
          <p:cNvSpPr txBox="1"/>
          <p:nvPr/>
        </p:nvSpPr>
        <p:spPr>
          <a:xfrm>
            <a:off x="8633220" y="2072527"/>
            <a:ext cx="8342545" cy="773430"/>
          </a:xfrm>
          <a:prstGeom prst="rect">
            <a:avLst/>
          </a:prstGeom>
        </p:spPr>
        <p:txBody>
          <a:bodyPr lIns="0" tIns="0" rIns="0" bIns="0" rtlCol="0" anchor="t">
            <a:spAutoFit/>
          </a:bodyPr>
          <a:lstStyle/>
          <a:p>
            <a:pPr>
              <a:lnSpc>
                <a:spcPts val="5880"/>
              </a:lnSpc>
            </a:pPr>
            <a:r>
              <a:rPr lang="en-US" sz="5600">
                <a:solidFill>
                  <a:srgbClr val="192954"/>
                </a:solidFill>
                <a:latin typeface="Kollektif Bold"/>
              </a:rPr>
              <a:t>Kesimpulan</a:t>
            </a:r>
          </a:p>
        </p:txBody>
      </p:sp>
      <p:sp>
        <p:nvSpPr>
          <p:cNvPr id="10" name="TextBox 10"/>
          <p:cNvSpPr txBox="1"/>
          <p:nvPr/>
        </p:nvSpPr>
        <p:spPr>
          <a:xfrm>
            <a:off x="14778904" y="9210675"/>
            <a:ext cx="1824120" cy="328295"/>
          </a:xfrm>
          <a:prstGeom prst="rect">
            <a:avLst/>
          </a:prstGeom>
        </p:spPr>
        <p:txBody>
          <a:bodyPr lIns="0" tIns="0" rIns="0" bIns="0" rtlCol="0" anchor="t">
            <a:spAutoFit/>
          </a:bodyPr>
          <a:lstStyle/>
          <a:p>
            <a:pPr marL="0" lvl="0" indent="0" algn="r">
              <a:lnSpc>
                <a:spcPts val="2800"/>
              </a:lnSpc>
              <a:spcBef>
                <a:spcPct val="0"/>
              </a:spcBef>
            </a:pPr>
            <a:r>
              <a:rPr lang="en-US" sz="2000" spc="40" dirty="0" smtClean="0">
                <a:solidFill>
                  <a:srgbClr val="192954"/>
                </a:solidFill>
                <a:latin typeface="Aileron Heavy"/>
              </a:rPr>
              <a:t>10</a:t>
            </a:r>
            <a:endParaRPr lang="en-US" sz="2000" spc="40" dirty="0">
              <a:solidFill>
                <a:srgbClr val="192954"/>
              </a:solidFill>
              <a:latin typeface="Aileron Heavy"/>
            </a:endParaRPr>
          </a:p>
        </p:txBody>
      </p:sp>
      <p:sp>
        <p:nvSpPr>
          <p:cNvPr id="11" name="TextBox 11"/>
          <p:cNvSpPr txBox="1"/>
          <p:nvPr/>
        </p:nvSpPr>
        <p:spPr>
          <a:xfrm>
            <a:off x="1684976" y="9230360"/>
            <a:ext cx="3585175" cy="621030"/>
          </a:xfrm>
          <a:prstGeom prst="rect">
            <a:avLst/>
          </a:prstGeom>
        </p:spPr>
        <p:txBody>
          <a:bodyPr lIns="0" tIns="0" rIns="0" bIns="0" rtlCol="0" anchor="t">
            <a:spAutoFit/>
          </a:bodyPr>
          <a:lstStyle/>
          <a:p>
            <a:pPr>
              <a:lnSpc>
                <a:spcPts val="2520"/>
              </a:lnSpc>
            </a:pPr>
            <a:r>
              <a:rPr lang="en-US" sz="1800" spc="36">
                <a:solidFill>
                  <a:srgbClr val="192954"/>
                </a:solidFill>
                <a:latin typeface="Aileron Heavy"/>
              </a:rPr>
              <a:t>METODE-METODE</a:t>
            </a:r>
          </a:p>
          <a:p>
            <a:pPr marL="0" lvl="0" indent="0" algn="l">
              <a:lnSpc>
                <a:spcPts val="2520"/>
              </a:lnSpc>
              <a:spcBef>
                <a:spcPct val="0"/>
              </a:spcBef>
            </a:pPr>
            <a:r>
              <a:rPr lang="en-US" sz="1800" spc="36">
                <a:solidFill>
                  <a:srgbClr val="192954"/>
                </a:solidFill>
                <a:latin typeface="Aileron Heavy"/>
              </a:rPr>
              <a:t>PENELITIAN PSIKOLOGI</a:t>
            </a:r>
          </a:p>
        </p:txBody>
      </p:sp>
      <p:pic>
        <p:nvPicPr>
          <p:cNvPr id="12" name="Kesimpula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3900" y="916714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92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grpSp>
        <p:nvGrpSpPr>
          <p:cNvPr id="2" name="Group 2"/>
          <p:cNvGrpSpPr/>
          <p:nvPr/>
        </p:nvGrpSpPr>
        <p:grpSpPr>
          <a:xfrm>
            <a:off x="8911771" y="3470049"/>
            <a:ext cx="1205674" cy="1205674"/>
            <a:chOff x="0" y="0"/>
            <a:chExt cx="1607565" cy="1607565"/>
          </a:xfrm>
        </p:grpSpPr>
        <p:grpSp>
          <p:nvGrpSpPr>
            <p:cNvPr id="3" name="Group 3"/>
            <p:cNvGrpSpPr/>
            <p:nvPr/>
          </p:nvGrpSpPr>
          <p:grpSpPr>
            <a:xfrm>
              <a:off x="0" y="0"/>
              <a:ext cx="1607565" cy="160756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BDE2"/>
              </a:solidFill>
            </p:spPr>
          </p:sp>
        </p:grpSp>
        <p:sp>
          <p:nvSpPr>
            <p:cNvPr id="5" name="Freeform 5"/>
            <p:cNvSpPr/>
            <p:nvPr/>
          </p:nvSpPr>
          <p:spPr>
            <a:xfrm>
              <a:off x="501007" y="390566"/>
              <a:ext cx="605550" cy="826433"/>
            </a:xfrm>
            <a:custGeom>
              <a:avLst/>
              <a:gdLst/>
              <a:ahLst/>
              <a:cxnLst/>
              <a:rect l="l" t="t" r="r" b="b"/>
              <a:pathLst>
                <a:path w="605550" h="826433">
                  <a:moveTo>
                    <a:pt x="0" y="0"/>
                  </a:moveTo>
                  <a:lnTo>
                    <a:pt x="605550" y="0"/>
                  </a:lnTo>
                  <a:lnTo>
                    <a:pt x="605550" y="826433"/>
                  </a:lnTo>
                  <a:lnTo>
                    <a:pt x="0" y="82643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grpSp>
        <p:nvGrpSpPr>
          <p:cNvPr id="6" name="Group 6"/>
          <p:cNvGrpSpPr/>
          <p:nvPr/>
        </p:nvGrpSpPr>
        <p:grpSpPr>
          <a:xfrm>
            <a:off x="10469450" y="3470049"/>
            <a:ext cx="1205674" cy="1205674"/>
            <a:chOff x="0" y="0"/>
            <a:chExt cx="1607565" cy="1607565"/>
          </a:xfrm>
        </p:grpSpPr>
        <p:grpSp>
          <p:nvGrpSpPr>
            <p:cNvPr id="7" name="Group 7"/>
            <p:cNvGrpSpPr/>
            <p:nvPr/>
          </p:nvGrpSpPr>
          <p:grpSpPr>
            <a:xfrm>
              <a:off x="0" y="0"/>
              <a:ext cx="1607565" cy="160756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CC30B"/>
              </a:solidFill>
            </p:spPr>
          </p:sp>
        </p:grpSp>
        <p:sp>
          <p:nvSpPr>
            <p:cNvPr id="9" name="Freeform 9"/>
            <p:cNvSpPr/>
            <p:nvPr/>
          </p:nvSpPr>
          <p:spPr>
            <a:xfrm>
              <a:off x="286019" y="286019"/>
              <a:ext cx="1035526" cy="1035526"/>
            </a:xfrm>
            <a:custGeom>
              <a:avLst/>
              <a:gdLst/>
              <a:ahLst/>
              <a:cxnLst/>
              <a:rect l="l" t="t" r="r" b="b"/>
              <a:pathLst>
                <a:path w="1035526" h="1035526">
                  <a:moveTo>
                    <a:pt x="0" y="0"/>
                  </a:moveTo>
                  <a:lnTo>
                    <a:pt x="1035526" y="0"/>
                  </a:lnTo>
                  <a:lnTo>
                    <a:pt x="1035526" y="1035526"/>
                  </a:lnTo>
                  <a:lnTo>
                    <a:pt x="0" y="103552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grpSp>
        <p:nvGrpSpPr>
          <p:cNvPr id="10" name="Group 10"/>
          <p:cNvGrpSpPr/>
          <p:nvPr/>
        </p:nvGrpSpPr>
        <p:grpSpPr>
          <a:xfrm>
            <a:off x="11939243" y="3470049"/>
            <a:ext cx="1205674" cy="1205674"/>
            <a:chOff x="0" y="0"/>
            <a:chExt cx="1607565" cy="1607565"/>
          </a:xfrm>
        </p:grpSpPr>
        <p:grpSp>
          <p:nvGrpSpPr>
            <p:cNvPr id="11" name="Group 11"/>
            <p:cNvGrpSpPr/>
            <p:nvPr/>
          </p:nvGrpSpPr>
          <p:grpSpPr>
            <a:xfrm>
              <a:off x="0" y="0"/>
              <a:ext cx="1607565" cy="1607565"/>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A21942"/>
              </a:solidFill>
            </p:spPr>
          </p:sp>
        </p:grpSp>
        <p:sp>
          <p:nvSpPr>
            <p:cNvPr id="13" name="Freeform 13"/>
            <p:cNvSpPr/>
            <p:nvPr/>
          </p:nvSpPr>
          <p:spPr>
            <a:xfrm>
              <a:off x="429448" y="387864"/>
              <a:ext cx="748669" cy="796457"/>
            </a:xfrm>
            <a:custGeom>
              <a:avLst/>
              <a:gdLst/>
              <a:ahLst/>
              <a:cxnLst/>
              <a:rect l="l" t="t" r="r" b="b"/>
              <a:pathLst>
                <a:path w="748669" h="796457">
                  <a:moveTo>
                    <a:pt x="0" y="0"/>
                  </a:moveTo>
                  <a:lnTo>
                    <a:pt x="748669" y="0"/>
                  </a:lnTo>
                  <a:lnTo>
                    <a:pt x="748669" y="796457"/>
                  </a:lnTo>
                  <a:lnTo>
                    <a:pt x="0" y="79645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grpSp>
        <p:nvGrpSpPr>
          <p:cNvPr id="14" name="Group 14"/>
          <p:cNvGrpSpPr/>
          <p:nvPr/>
        </p:nvGrpSpPr>
        <p:grpSpPr>
          <a:xfrm>
            <a:off x="13502720" y="3470049"/>
            <a:ext cx="1205674" cy="1205674"/>
            <a:chOff x="0" y="0"/>
            <a:chExt cx="1607565" cy="1607565"/>
          </a:xfrm>
        </p:grpSpPr>
        <p:grpSp>
          <p:nvGrpSpPr>
            <p:cNvPr id="15" name="Group 15"/>
            <p:cNvGrpSpPr/>
            <p:nvPr/>
          </p:nvGrpSpPr>
          <p:grpSpPr>
            <a:xfrm>
              <a:off x="0" y="0"/>
              <a:ext cx="1607565" cy="1607565"/>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6925"/>
              </a:solidFill>
            </p:spPr>
          </p:sp>
        </p:grpSp>
        <p:sp>
          <p:nvSpPr>
            <p:cNvPr id="17" name="Freeform 17"/>
            <p:cNvSpPr/>
            <p:nvPr/>
          </p:nvSpPr>
          <p:spPr>
            <a:xfrm>
              <a:off x="416213" y="387864"/>
              <a:ext cx="829134" cy="829134"/>
            </a:xfrm>
            <a:custGeom>
              <a:avLst/>
              <a:gdLst/>
              <a:ahLst/>
              <a:cxnLst/>
              <a:rect l="l" t="t" r="r" b="b"/>
              <a:pathLst>
                <a:path w="829134" h="829134">
                  <a:moveTo>
                    <a:pt x="0" y="0"/>
                  </a:moveTo>
                  <a:lnTo>
                    <a:pt x="829135" y="0"/>
                  </a:lnTo>
                  <a:lnTo>
                    <a:pt x="829135" y="829135"/>
                  </a:lnTo>
                  <a:lnTo>
                    <a:pt x="0" y="829135"/>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grpSp>
        <p:nvGrpSpPr>
          <p:cNvPr id="18" name="Group 18"/>
          <p:cNvGrpSpPr/>
          <p:nvPr/>
        </p:nvGrpSpPr>
        <p:grpSpPr>
          <a:xfrm>
            <a:off x="15054784" y="3470049"/>
            <a:ext cx="1205674" cy="1205674"/>
            <a:chOff x="0" y="0"/>
            <a:chExt cx="1607565" cy="1607565"/>
          </a:xfrm>
        </p:grpSpPr>
        <p:grpSp>
          <p:nvGrpSpPr>
            <p:cNvPr id="19" name="Group 19"/>
            <p:cNvGrpSpPr/>
            <p:nvPr/>
          </p:nvGrpSpPr>
          <p:grpSpPr>
            <a:xfrm>
              <a:off x="0" y="0"/>
              <a:ext cx="1607565" cy="1607565"/>
              <a:chOff x="0" y="0"/>
              <a:chExt cx="6350000" cy="6350000"/>
            </a:xfrm>
          </p:grpSpPr>
          <p:sp>
            <p:nvSpPr>
              <p:cNvPr id="20" name="Freeform 2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1367"/>
              </a:solidFill>
            </p:spPr>
          </p:sp>
        </p:grpSp>
        <p:sp>
          <p:nvSpPr>
            <p:cNvPr id="21" name="Freeform 21"/>
            <p:cNvSpPr/>
            <p:nvPr/>
          </p:nvSpPr>
          <p:spPr>
            <a:xfrm>
              <a:off x="344508" y="344508"/>
              <a:ext cx="918550" cy="918550"/>
            </a:xfrm>
            <a:custGeom>
              <a:avLst/>
              <a:gdLst/>
              <a:ahLst/>
              <a:cxnLst/>
              <a:rect l="l" t="t" r="r" b="b"/>
              <a:pathLst>
                <a:path w="918550" h="918550">
                  <a:moveTo>
                    <a:pt x="0" y="0"/>
                  </a:moveTo>
                  <a:lnTo>
                    <a:pt x="918549" y="0"/>
                  </a:lnTo>
                  <a:lnTo>
                    <a:pt x="918549" y="918549"/>
                  </a:lnTo>
                  <a:lnTo>
                    <a:pt x="0" y="91854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grpSp>
      <p:grpSp>
        <p:nvGrpSpPr>
          <p:cNvPr id="22" name="Group 22"/>
          <p:cNvGrpSpPr/>
          <p:nvPr/>
        </p:nvGrpSpPr>
        <p:grpSpPr>
          <a:xfrm>
            <a:off x="8911771" y="5362578"/>
            <a:ext cx="1205674" cy="1205674"/>
            <a:chOff x="0" y="0"/>
            <a:chExt cx="1607565" cy="1607565"/>
          </a:xfrm>
        </p:grpSpPr>
        <p:grpSp>
          <p:nvGrpSpPr>
            <p:cNvPr id="23" name="Group 23"/>
            <p:cNvGrpSpPr/>
            <p:nvPr/>
          </p:nvGrpSpPr>
          <p:grpSpPr>
            <a:xfrm>
              <a:off x="0" y="0"/>
              <a:ext cx="1607565" cy="1607565"/>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9D24"/>
              </a:solidFill>
            </p:spPr>
          </p:sp>
        </p:grpSp>
        <p:sp>
          <p:nvSpPr>
            <p:cNvPr id="25" name="Freeform 25"/>
            <p:cNvSpPr/>
            <p:nvPr/>
          </p:nvSpPr>
          <p:spPr>
            <a:xfrm>
              <a:off x="275149" y="406827"/>
              <a:ext cx="1057266" cy="793911"/>
            </a:xfrm>
            <a:custGeom>
              <a:avLst/>
              <a:gdLst/>
              <a:ahLst/>
              <a:cxnLst/>
              <a:rect l="l" t="t" r="r" b="b"/>
              <a:pathLst>
                <a:path w="1057266" h="793911">
                  <a:moveTo>
                    <a:pt x="0" y="0"/>
                  </a:moveTo>
                  <a:lnTo>
                    <a:pt x="1057267" y="0"/>
                  </a:lnTo>
                  <a:lnTo>
                    <a:pt x="1057267" y="793911"/>
                  </a:lnTo>
                  <a:lnTo>
                    <a:pt x="0" y="793911"/>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grpSp>
      <p:grpSp>
        <p:nvGrpSpPr>
          <p:cNvPr id="26" name="Group 26"/>
          <p:cNvGrpSpPr/>
          <p:nvPr/>
        </p:nvGrpSpPr>
        <p:grpSpPr>
          <a:xfrm>
            <a:off x="10469450" y="5362578"/>
            <a:ext cx="1205674" cy="1205674"/>
            <a:chOff x="0" y="0"/>
            <a:chExt cx="1607565" cy="1607565"/>
          </a:xfrm>
        </p:grpSpPr>
        <p:grpSp>
          <p:nvGrpSpPr>
            <p:cNvPr id="27" name="Group 27"/>
            <p:cNvGrpSpPr/>
            <p:nvPr/>
          </p:nvGrpSpPr>
          <p:grpSpPr>
            <a:xfrm>
              <a:off x="0" y="0"/>
              <a:ext cx="1607565" cy="1607565"/>
              <a:chOff x="0" y="0"/>
              <a:chExt cx="6350000" cy="6350000"/>
            </a:xfrm>
          </p:grpSpPr>
          <p:sp>
            <p:nvSpPr>
              <p:cNvPr id="28" name="Freeform 2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BF8B2E"/>
              </a:solidFill>
            </p:spPr>
          </p:sp>
        </p:grpSp>
        <p:sp>
          <p:nvSpPr>
            <p:cNvPr id="29" name="Freeform 29"/>
            <p:cNvSpPr/>
            <p:nvPr/>
          </p:nvSpPr>
          <p:spPr>
            <a:xfrm>
              <a:off x="232195" y="515910"/>
              <a:ext cx="1143174" cy="575744"/>
            </a:xfrm>
            <a:custGeom>
              <a:avLst/>
              <a:gdLst/>
              <a:ahLst/>
              <a:cxnLst/>
              <a:rect l="l" t="t" r="r" b="b"/>
              <a:pathLst>
                <a:path w="1143174" h="575744">
                  <a:moveTo>
                    <a:pt x="0" y="0"/>
                  </a:moveTo>
                  <a:lnTo>
                    <a:pt x="1143175" y="0"/>
                  </a:lnTo>
                  <a:lnTo>
                    <a:pt x="1143175" y="575744"/>
                  </a:lnTo>
                  <a:lnTo>
                    <a:pt x="0" y="575744"/>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grpSp>
      <p:grpSp>
        <p:nvGrpSpPr>
          <p:cNvPr id="30" name="Group 30"/>
          <p:cNvGrpSpPr/>
          <p:nvPr/>
        </p:nvGrpSpPr>
        <p:grpSpPr>
          <a:xfrm>
            <a:off x="11939243" y="5362578"/>
            <a:ext cx="1205674" cy="1205674"/>
            <a:chOff x="0" y="0"/>
            <a:chExt cx="1607565" cy="1607565"/>
          </a:xfrm>
        </p:grpSpPr>
        <p:grpSp>
          <p:nvGrpSpPr>
            <p:cNvPr id="31" name="Group 31"/>
            <p:cNvGrpSpPr/>
            <p:nvPr/>
          </p:nvGrpSpPr>
          <p:grpSpPr>
            <a:xfrm>
              <a:off x="0" y="0"/>
              <a:ext cx="1607565" cy="1607565"/>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F7E44"/>
              </a:solidFill>
            </p:spPr>
          </p:sp>
        </p:grpSp>
        <p:sp>
          <p:nvSpPr>
            <p:cNvPr id="33" name="Freeform 33"/>
            <p:cNvSpPr/>
            <p:nvPr/>
          </p:nvSpPr>
          <p:spPr>
            <a:xfrm>
              <a:off x="287124" y="539817"/>
              <a:ext cx="1033317" cy="527931"/>
            </a:xfrm>
            <a:custGeom>
              <a:avLst/>
              <a:gdLst/>
              <a:ahLst/>
              <a:cxnLst/>
              <a:rect l="l" t="t" r="r" b="b"/>
              <a:pathLst>
                <a:path w="1033317" h="527931">
                  <a:moveTo>
                    <a:pt x="0" y="0"/>
                  </a:moveTo>
                  <a:lnTo>
                    <a:pt x="1033317" y="0"/>
                  </a:lnTo>
                  <a:lnTo>
                    <a:pt x="1033317" y="527931"/>
                  </a:lnTo>
                  <a:lnTo>
                    <a:pt x="0" y="527931"/>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grpSp>
      <p:grpSp>
        <p:nvGrpSpPr>
          <p:cNvPr id="34" name="Group 34"/>
          <p:cNvGrpSpPr/>
          <p:nvPr/>
        </p:nvGrpSpPr>
        <p:grpSpPr>
          <a:xfrm>
            <a:off x="13502720" y="5362578"/>
            <a:ext cx="1205674" cy="1205674"/>
            <a:chOff x="0" y="0"/>
            <a:chExt cx="1607565" cy="1607565"/>
          </a:xfrm>
        </p:grpSpPr>
        <p:grpSp>
          <p:nvGrpSpPr>
            <p:cNvPr id="35" name="Group 35"/>
            <p:cNvGrpSpPr/>
            <p:nvPr/>
          </p:nvGrpSpPr>
          <p:grpSpPr>
            <a:xfrm>
              <a:off x="0" y="0"/>
              <a:ext cx="1607565" cy="1607565"/>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A97D9"/>
              </a:solidFill>
            </p:spPr>
          </p:sp>
        </p:grpSp>
        <p:sp>
          <p:nvSpPr>
            <p:cNvPr id="37" name="Freeform 37"/>
            <p:cNvSpPr/>
            <p:nvPr/>
          </p:nvSpPr>
          <p:spPr>
            <a:xfrm>
              <a:off x="389215" y="451777"/>
              <a:ext cx="829134" cy="704010"/>
            </a:xfrm>
            <a:custGeom>
              <a:avLst/>
              <a:gdLst/>
              <a:ahLst/>
              <a:cxnLst/>
              <a:rect l="l" t="t" r="r" b="b"/>
              <a:pathLst>
                <a:path w="829134" h="704010">
                  <a:moveTo>
                    <a:pt x="0" y="0"/>
                  </a:moveTo>
                  <a:lnTo>
                    <a:pt x="829135" y="0"/>
                  </a:lnTo>
                  <a:lnTo>
                    <a:pt x="829135" y="704011"/>
                  </a:lnTo>
                  <a:lnTo>
                    <a:pt x="0" y="704011"/>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sp>
      </p:grpSp>
      <p:grpSp>
        <p:nvGrpSpPr>
          <p:cNvPr id="38" name="Group 38"/>
          <p:cNvGrpSpPr/>
          <p:nvPr/>
        </p:nvGrpSpPr>
        <p:grpSpPr>
          <a:xfrm>
            <a:off x="15054784" y="5362578"/>
            <a:ext cx="1205674" cy="1205674"/>
            <a:chOff x="0" y="0"/>
            <a:chExt cx="1607565" cy="1607565"/>
          </a:xfrm>
        </p:grpSpPr>
        <p:grpSp>
          <p:nvGrpSpPr>
            <p:cNvPr id="39" name="Group 39"/>
            <p:cNvGrpSpPr/>
            <p:nvPr/>
          </p:nvGrpSpPr>
          <p:grpSpPr>
            <a:xfrm>
              <a:off x="0" y="0"/>
              <a:ext cx="1607565" cy="1607565"/>
              <a:chOff x="0" y="0"/>
              <a:chExt cx="6350000" cy="6350000"/>
            </a:xfrm>
          </p:grpSpPr>
          <p:sp>
            <p:nvSpPr>
              <p:cNvPr id="40" name="Freeform 4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6C02B"/>
              </a:solidFill>
            </p:spPr>
          </p:sp>
        </p:grpSp>
        <p:sp>
          <p:nvSpPr>
            <p:cNvPr id="41" name="Freeform 41"/>
            <p:cNvSpPr/>
            <p:nvPr/>
          </p:nvSpPr>
          <p:spPr>
            <a:xfrm>
              <a:off x="401891" y="407006"/>
              <a:ext cx="803782" cy="793552"/>
            </a:xfrm>
            <a:custGeom>
              <a:avLst/>
              <a:gdLst/>
              <a:ahLst/>
              <a:cxnLst/>
              <a:rect l="l" t="t" r="r" b="b"/>
              <a:pathLst>
                <a:path w="803782" h="793552">
                  <a:moveTo>
                    <a:pt x="0" y="0"/>
                  </a:moveTo>
                  <a:lnTo>
                    <a:pt x="803783" y="0"/>
                  </a:lnTo>
                  <a:lnTo>
                    <a:pt x="803783" y="793553"/>
                  </a:lnTo>
                  <a:lnTo>
                    <a:pt x="0" y="79355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sp>
      </p:grpSp>
      <p:grpSp>
        <p:nvGrpSpPr>
          <p:cNvPr id="42" name="Group 42"/>
          <p:cNvGrpSpPr/>
          <p:nvPr/>
        </p:nvGrpSpPr>
        <p:grpSpPr>
          <a:xfrm>
            <a:off x="8911771" y="6985343"/>
            <a:ext cx="1205674" cy="1205674"/>
            <a:chOff x="0" y="0"/>
            <a:chExt cx="1607565" cy="1607565"/>
          </a:xfrm>
        </p:grpSpPr>
        <p:grpSp>
          <p:nvGrpSpPr>
            <p:cNvPr id="43" name="Group 43"/>
            <p:cNvGrpSpPr/>
            <p:nvPr/>
          </p:nvGrpSpPr>
          <p:grpSpPr>
            <a:xfrm>
              <a:off x="0" y="0"/>
              <a:ext cx="1607565" cy="1607565"/>
              <a:chOff x="0" y="0"/>
              <a:chExt cx="6350000" cy="6350000"/>
            </a:xfrm>
          </p:grpSpPr>
          <p:sp>
            <p:nvSpPr>
              <p:cNvPr id="44" name="Freeform 4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689D"/>
              </a:solidFill>
            </p:spPr>
          </p:sp>
        </p:grpSp>
        <p:sp>
          <p:nvSpPr>
            <p:cNvPr id="45" name="Freeform 45"/>
            <p:cNvSpPr/>
            <p:nvPr/>
          </p:nvSpPr>
          <p:spPr>
            <a:xfrm>
              <a:off x="408511" y="414979"/>
              <a:ext cx="790544" cy="777607"/>
            </a:xfrm>
            <a:custGeom>
              <a:avLst/>
              <a:gdLst/>
              <a:ahLst/>
              <a:cxnLst/>
              <a:rect l="l" t="t" r="r" b="b"/>
              <a:pathLst>
                <a:path w="790544" h="777607">
                  <a:moveTo>
                    <a:pt x="0" y="0"/>
                  </a:moveTo>
                  <a:lnTo>
                    <a:pt x="790543" y="0"/>
                  </a:lnTo>
                  <a:lnTo>
                    <a:pt x="790543" y="777607"/>
                  </a:lnTo>
                  <a:lnTo>
                    <a:pt x="0" y="777607"/>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sp>
      </p:grpSp>
      <p:grpSp>
        <p:nvGrpSpPr>
          <p:cNvPr id="46" name="Group 46"/>
          <p:cNvGrpSpPr/>
          <p:nvPr/>
        </p:nvGrpSpPr>
        <p:grpSpPr>
          <a:xfrm>
            <a:off x="10469450" y="6985343"/>
            <a:ext cx="1205674" cy="1205674"/>
            <a:chOff x="0" y="0"/>
            <a:chExt cx="1607565" cy="1607565"/>
          </a:xfrm>
        </p:grpSpPr>
        <p:grpSp>
          <p:nvGrpSpPr>
            <p:cNvPr id="47" name="Group 47"/>
            <p:cNvGrpSpPr/>
            <p:nvPr/>
          </p:nvGrpSpPr>
          <p:grpSpPr>
            <a:xfrm>
              <a:off x="0" y="0"/>
              <a:ext cx="1607565" cy="1607565"/>
              <a:chOff x="0" y="0"/>
              <a:chExt cx="6350000" cy="6350000"/>
            </a:xfrm>
          </p:grpSpPr>
          <p:sp>
            <p:nvSpPr>
              <p:cNvPr id="48" name="Freeform 4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486A"/>
              </a:solidFill>
            </p:spPr>
          </p:sp>
        </p:grpSp>
        <p:sp>
          <p:nvSpPr>
            <p:cNvPr id="49" name="Freeform 49"/>
            <p:cNvSpPr/>
            <p:nvPr/>
          </p:nvSpPr>
          <p:spPr>
            <a:xfrm>
              <a:off x="419622" y="429401"/>
              <a:ext cx="768320" cy="748763"/>
            </a:xfrm>
            <a:custGeom>
              <a:avLst/>
              <a:gdLst/>
              <a:ahLst/>
              <a:cxnLst/>
              <a:rect l="l" t="t" r="r" b="b"/>
              <a:pathLst>
                <a:path w="768320" h="748763">
                  <a:moveTo>
                    <a:pt x="0" y="0"/>
                  </a:moveTo>
                  <a:lnTo>
                    <a:pt x="768320" y="0"/>
                  </a:lnTo>
                  <a:lnTo>
                    <a:pt x="768320" y="748763"/>
                  </a:lnTo>
                  <a:lnTo>
                    <a:pt x="0" y="748763"/>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sp>
      </p:grpSp>
      <p:grpSp>
        <p:nvGrpSpPr>
          <p:cNvPr id="50" name="Group 50"/>
          <p:cNvGrpSpPr/>
          <p:nvPr/>
        </p:nvGrpSpPr>
        <p:grpSpPr>
          <a:xfrm>
            <a:off x="11939243" y="1805244"/>
            <a:ext cx="1205674" cy="1205674"/>
            <a:chOff x="0" y="0"/>
            <a:chExt cx="1607565" cy="1607565"/>
          </a:xfrm>
        </p:grpSpPr>
        <p:grpSp>
          <p:nvGrpSpPr>
            <p:cNvPr id="51" name="Group 51"/>
            <p:cNvGrpSpPr/>
            <p:nvPr/>
          </p:nvGrpSpPr>
          <p:grpSpPr>
            <a:xfrm>
              <a:off x="0" y="0"/>
              <a:ext cx="1607565" cy="1607565"/>
              <a:chOff x="0" y="0"/>
              <a:chExt cx="6350000" cy="6350000"/>
            </a:xfrm>
          </p:grpSpPr>
          <p:sp>
            <p:nvSpPr>
              <p:cNvPr id="52" name="Freeform 5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C9F38"/>
              </a:solidFill>
            </p:spPr>
          </p:sp>
        </p:grpSp>
        <p:sp>
          <p:nvSpPr>
            <p:cNvPr id="53" name="Freeform 53"/>
            <p:cNvSpPr/>
            <p:nvPr/>
          </p:nvSpPr>
          <p:spPr>
            <a:xfrm>
              <a:off x="263670" y="433663"/>
              <a:ext cx="1080224" cy="760085"/>
            </a:xfrm>
            <a:custGeom>
              <a:avLst/>
              <a:gdLst/>
              <a:ahLst/>
              <a:cxnLst/>
              <a:rect l="l" t="t" r="r" b="b"/>
              <a:pathLst>
                <a:path w="1080224" h="760085">
                  <a:moveTo>
                    <a:pt x="0" y="0"/>
                  </a:moveTo>
                  <a:lnTo>
                    <a:pt x="1080225" y="0"/>
                  </a:lnTo>
                  <a:lnTo>
                    <a:pt x="1080225" y="760085"/>
                  </a:lnTo>
                  <a:lnTo>
                    <a:pt x="0" y="760085"/>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sp>
      </p:grpSp>
      <p:grpSp>
        <p:nvGrpSpPr>
          <p:cNvPr id="54" name="Group 54"/>
          <p:cNvGrpSpPr/>
          <p:nvPr/>
        </p:nvGrpSpPr>
        <p:grpSpPr>
          <a:xfrm>
            <a:off x="13502720" y="1805244"/>
            <a:ext cx="1205674" cy="1205674"/>
            <a:chOff x="0" y="0"/>
            <a:chExt cx="1607565" cy="1607565"/>
          </a:xfrm>
        </p:grpSpPr>
        <p:grpSp>
          <p:nvGrpSpPr>
            <p:cNvPr id="55" name="Group 55"/>
            <p:cNvGrpSpPr/>
            <p:nvPr/>
          </p:nvGrpSpPr>
          <p:grpSpPr>
            <a:xfrm>
              <a:off x="0" y="0"/>
              <a:ext cx="1607565" cy="1607565"/>
              <a:chOff x="0" y="0"/>
              <a:chExt cx="6350000" cy="6350000"/>
            </a:xfrm>
          </p:grpSpPr>
          <p:sp>
            <p:nvSpPr>
              <p:cNvPr id="56" name="Freeform 5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5192D"/>
              </a:solidFill>
            </p:spPr>
          </p:sp>
        </p:grpSp>
        <p:sp>
          <p:nvSpPr>
            <p:cNvPr id="57" name="Freeform 57"/>
            <p:cNvSpPr/>
            <p:nvPr/>
          </p:nvSpPr>
          <p:spPr>
            <a:xfrm>
              <a:off x="362217" y="445713"/>
              <a:ext cx="883131" cy="716139"/>
            </a:xfrm>
            <a:custGeom>
              <a:avLst/>
              <a:gdLst/>
              <a:ahLst/>
              <a:cxnLst/>
              <a:rect l="l" t="t" r="r" b="b"/>
              <a:pathLst>
                <a:path w="883131" h="716139">
                  <a:moveTo>
                    <a:pt x="0" y="0"/>
                  </a:moveTo>
                  <a:lnTo>
                    <a:pt x="883131" y="0"/>
                  </a:lnTo>
                  <a:lnTo>
                    <a:pt x="883131" y="716139"/>
                  </a:lnTo>
                  <a:lnTo>
                    <a:pt x="0" y="716139"/>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p:spPr>
        </p:sp>
      </p:grpSp>
      <p:grpSp>
        <p:nvGrpSpPr>
          <p:cNvPr id="58" name="Group 58"/>
          <p:cNvGrpSpPr/>
          <p:nvPr/>
        </p:nvGrpSpPr>
        <p:grpSpPr>
          <a:xfrm>
            <a:off x="15054784" y="1805244"/>
            <a:ext cx="1205674" cy="1205674"/>
            <a:chOff x="0" y="0"/>
            <a:chExt cx="1607565" cy="1607565"/>
          </a:xfrm>
        </p:grpSpPr>
        <p:grpSp>
          <p:nvGrpSpPr>
            <p:cNvPr id="59" name="Group 59"/>
            <p:cNvGrpSpPr/>
            <p:nvPr/>
          </p:nvGrpSpPr>
          <p:grpSpPr>
            <a:xfrm>
              <a:off x="0" y="0"/>
              <a:ext cx="1607565" cy="1607565"/>
              <a:chOff x="0" y="0"/>
              <a:chExt cx="6350000" cy="6350000"/>
            </a:xfrm>
          </p:grpSpPr>
          <p:sp>
            <p:nvSpPr>
              <p:cNvPr id="60" name="Freeform 6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3A21"/>
              </a:solidFill>
            </p:spPr>
          </p:sp>
        </p:grpSp>
        <p:sp>
          <p:nvSpPr>
            <p:cNvPr id="61" name="Freeform 61"/>
            <p:cNvSpPr/>
            <p:nvPr/>
          </p:nvSpPr>
          <p:spPr>
            <a:xfrm>
              <a:off x="462249" y="344508"/>
              <a:ext cx="683067" cy="918550"/>
            </a:xfrm>
            <a:custGeom>
              <a:avLst/>
              <a:gdLst/>
              <a:ahLst/>
              <a:cxnLst/>
              <a:rect l="l" t="t" r="r" b="b"/>
              <a:pathLst>
                <a:path w="683067" h="918550">
                  <a:moveTo>
                    <a:pt x="0" y="0"/>
                  </a:moveTo>
                  <a:lnTo>
                    <a:pt x="683067" y="0"/>
                  </a:lnTo>
                  <a:lnTo>
                    <a:pt x="683067" y="918549"/>
                  </a:lnTo>
                  <a:lnTo>
                    <a:pt x="0" y="918549"/>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sp>
      </p:grpSp>
      <p:grpSp>
        <p:nvGrpSpPr>
          <p:cNvPr id="62" name="Group 62"/>
          <p:cNvGrpSpPr/>
          <p:nvPr/>
        </p:nvGrpSpPr>
        <p:grpSpPr>
          <a:xfrm>
            <a:off x="10469450" y="1805244"/>
            <a:ext cx="1205674" cy="1205674"/>
            <a:chOff x="0" y="0"/>
            <a:chExt cx="1607565" cy="1607565"/>
          </a:xfrm>
        </p:grpSpPr>
        <p:grpSp>
          <p:nvGrpSpPr>
            <p:cNvPr id="63" name="Group 63"/>
            <p:cNvGrpSpPr/>
            <p:nvPr/>
          </p:nvGrpSpPr>
          <p:grpSpPr>
            <a:xfrm>
              <a:off x="0" y="0"/>
              <a:ext cx="1607565" cy="1607565"/>
              <a:chOff x="0" y="0"/>
              <a:chExt cx="6350000" cy="6350000"/>
            </a:xfrm>
          </p:grpSpPr>
          <p:sp>
            <p:nvSpPr>
              <p:cNvPr id="64" name="Freeform 6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DA63A"/>
              </a:solidFill>
            </p:spPr>
          </p:sp>
        </p:grpSp>
        <p:sp>
          <p:nvSpPr>
            <p:cNvPr id="65" name="Freeform 65"/>
            <p:cNvSpPr/>
            <p:nvPr/>
          </p:nvSpPr>
          <p:spPr>
            <a:xfrm>
              <a:off x="344508" y="413816"/>
              <a:ext cx="918550" cy="779932"/>
            </a:xfrm>
            <a:custGeom>
              <a:avLst/>
              <a:gdLst/>
              <a:ahLst/>
              <a:cxnLst/>
              <a:rect l="l" t="t" r="r" b="b"/>
              <a:pathLst>
                <a:path w="918550" h="779932">
                  <a:moveTo>
                    <a:pt x="0" y="0"/>
                  </a:moveTo>
                  <a:lnTo>
                    <a:pt x="918549" y="0"/>
                  </a:lnTo>
                  <a:lnTo>
                    <a:pt x="918549" y="779932"/>
                  </a:lnTo>
                  <a:lnTo>
                    <a:pt x="0" y="779932"/>
                  </a:lnTo>
                  <a:lnTo>
                    <a:pt x="0" y="0"/>
                  </a:lnTo>
                  <a:close/>
                </a:path>
              </a:pathLst>
            </a:custGeom>
            <a:blipFill>
              <a:blip r:embed="rId34">
                <a:extLst>
                  <a:ext uri="{96DAC541-7B7A-43D3-8B79-37D633B846F1}">
                    <asvg:svgBlip xmlns:asvg="http://schemas.microsoft.com/office/drawing/2016/SVG/main" xmlns="" r:embed="rId35"/>
                  </a:ext>
                </a:extLst>
              </a:blip>
              <a:stretch>
                <a:fillRect/>
              </a:stretch>
            </a:blipFill>
          </p:spPr>
        </p:sp>
      </p:grpSp>
      <p:grpSp>
        <p:nvGrpSpPr>
          <p:cNvPr id="66" name="Group 66"/>
          <p:cNvGrpSpPr/>
          <p:nvPr/>
        </p:nvGrpSpPr>
        <p:grpSpPr>
          <a:xfrm>
            <a:off x="8911771" y="1805244"/>
            <a:ext cx="1205674" cy="1205674"/>
            <a:chOff x="0" y="0"/>
            <a:chExt cx="1607565" cy="1607565"/>
          </a:xfrm>
        </p:grpSpPr>
        <p:grpSp>
          <p:nvGrpSpPr>
            <p:cNvPr id="67" name="Group 67"/>
            <p:cNvGrpSpPr/>
            <p:nvPr/>
          </p:nvGrpSpPr>
          <p:grpSpPr>
            <a:xfrm>
              <a:off x="0" y="0"/>
              <a:ext cx="1607565" cy="1607565"/>
              <a:chOff x="0" y="0"/>
              <a:chExt cx="6350000" cy="6350000"/>
            </a:xfrm>
          </p:grpSpPr>
          <p:sp>
            <p:nvSpPr>
              <p:cNvPr id="68" name="Freeform 6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5243B"/>
              </a:solidFill>
            </p:spPr>
          </p:sp>
        </p:grpSp>
        <p:sp>
          <p:nvSpPr>
            <p:cNvPr id="69" name="Freeform 69"/>
            <p:cNvSpPr/>
            <p:nvPr/>
          </p:nvSpPr>
          <p:spPr>
            <a:xfrm>
              <a:off x="228105" y="556764"/>
              <a:ext cx="1151356" cy="494036"/>
            </a:xfrm>
            <a:custGeom>
              <a:avLst/>
              <a:gdLst/>
              <a:ahLst/>
              <a:cxnLst/>
              <a:rect l="l" t="t" r="r" b="b"/>
              <a:pathLst>
                <a:path w="1151356" h="494036">
                  <a:moveTo>
                    <a:pt x="0" y="0"/>
                  </a:moveTo>
                  <a:lnTo>
                    <a:pt x="1151355" y="0"/>
                  </a:lnTo>
                  <a:lnTo>
                    <a:pt x="1151355" y="494036"/>
                  </a:lnTo>
                  <a:lnTo>
                    <a:pt x="0" y="494036"/>
                  </a:lnTo>
                  <a:lnTo>
                    <a:pt x="0" y="0"/>
                  </a:lnTo>
                  <a:close/>
                </a:path>
              </a:pathLst>
            </a:custGeom>
            <a:blipFill>
              <a:blip r:embed="rId36">
                <a:extLst>
                  <a:ext uri="{96DAC541-7B7A-43D3-8B79-37D633B846F1}">
                    <asvg:svgBlip xmlns:asvg="http://schemas.microsoft.com/office/drawing/2016/SVG/main" xmlns="" r:embed="rId37"/>
                  </a:ext>
                </a:extLst>
              </a:blip>
              <a:stretch>
                <a:fillRect/>
              </a:stretch>
            </a:blipFill>
          </p:spPr>
        </p:sp>
      </p:grpSp>
      <p:sp>
        <p:nvSpPr>
          <p:cNvPr id="70" name="TextBox 70"/>
          <p:cNvSpPr txBox="1"/>
          <p:nvPr/>
        </p:nvSpPr>
        <p:spPr>
          <a:xfrm>
            <a:off x="1028700" y="4452623"/>
            <a:ext cx="7147857" cy="909955"/>
          </a:xfrm>
          <a:prstGeom prst="rect">
            <a:avLst/>
          </a:prstGeom>
        </p:spPr>
        <p:txBody>
          <a:bodyPr lIns="0" tIns="0" rIns="0" bIns="0" rtlCol="0" anchor="t">
            <a:spAutoFit/>
          </a:bodyPr>
          <a:lstStyle/>
          <a:p>
            <a:pPr>
              <a:lnSpc>
                <a:spcPts val="7039"/>
              </a:lnSpc>
            </a:pPr>
            <a:r>
              <a:rPr lang="en-US" sz="6399">
                <a:solidFill>
                  <a:srgbClr val="192954"/>
                </a:solidFill>
                <a:latin typeface="Aileron Heavy Bold"/>
              </a:rPr>
              <a:t>TERIMA KASIH !!!</a:t>
            </a:r>
          </a:p>
        </p:txBody>
      </p:sp>
      <p:pic>
        <p:nvPicPr>
          <p:cNvPr id="71" name="Slide 9 Terima Kasih">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38"/>
          <a:stretch>
            <a:fillRect/>
          </a:stretch>
        </p:blipFill>
        <p:spPr>
          <a:xfrm>
            <a:off x="723900" y="89535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240"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sp>
        <p:nvSpPr>
          <p:cNvPr id="2" name="AutoShape 2"/>
          <p:cNvSpPr/>
          <p:nvPr/>
        </p:nvSpPr>
        <p:spPr>
          <a:xfrm>
            <a:off x="738170" y="8781097"/>
            <a:ext cx="14918048" cy="0"/>
          </a:xfrm>
          <a:prstGeom prst="line">
            <a:avLst/>
          </a:prstGeom>
          <a:ln w="9525" cap="rnd">
            <a:solidFill>
              <a:srgbClr val="000000"/>
            </a:solidFill>
            <a:prstDash val="solid"/>
            <a:headEnd type="none" w="sm" len="sm"/>
            <a:tailEnd type="none" w="sm" len="sm"/>
          </a:ln>
        </p:spPr>
      </p:sp>
      <p:sp>
        <p:nvSpPr>
          <p:cNvPr id="3" name="Freeform 3"/>
          <p:cNvSpPr/>
          <p:nvPr/>
        </p:nvSpPr>
        <p:spPr>
          <a:xfrm>
            <a:off x="9564872" y="2055277"/>
            <a:ext cx="8082940" cy="5044839"/>
          </a:xfrm>
          <a:custGeom>
            <a:avLst/>
            <a:gdLst/>
            <a:ahLst/>
            <a:cxnLst/>
            <a:rect l="l" t="t" r="r" b="b"/>
            <a:pathLst>
              <a:path w="8082940" h="5044839">
                <a:moveTo>
                  <a:pt x="0" y="0"/>
                </a:moveTo>
                <a:lnTo>
                  <a:pt x="8082941" y="0"/>
                </a:lnTo>
                <a:lnTo>
                  <a:pt x="8082941" y="5044839"/>
                </a:lnTo>
                <a:lnTo>
                  <a:pt x="0" y="5044839"/>
                </a:lnTo>
                <a:lnTo>
                  <a:pt x="0" y="0"/>
                </a:lnTo>
                <a:close/>
              </a:path>
            </a:pathLst>
          </a:custGeom>
          <a:blipFill>
            <a:blip r:embed="rId4">
              <a:alphaModFix amt="54000"/>
            </a:blip>
            <a:stretch>
              <a:fillRect t="-10083" b="-10083"/>
            </a:stretch>
          </a:blipFill>
        </p:spPr>
      </p:sp>
      <p:sp>
        <p:nvSpPr>
          <p:cNvPr id="4" name="TextBox 4"/>
          <p:cNvSpPr txBox="1"/>
          <p:nvPr/>
        </p:nvSpPr>
        <p:spPr>
          <a:xfrm>
            <a:off x="1676400" y="8988196"/>
            <a:ext cx="3585175" cy="621030"/>
          </a:xfrm>
          <a:prstGeom prst="rect">
            <a:avLst/>
          </a:prstGeom>
        </p:spPr>
        <p:txBody>
          <a:bodyPr lIns="0" tIns="0" rIns="0" bIns="0" rtlCol="0" anchor="t">
            <a:spAutoFit/>
          </a:bodyPr>
          <a:lstStyle/>
          <a:p>
            <a:pPr>
              <a:lnSpc>
                <a:spcPts val="2520"/>
              </a:lnSpc>
            </a:pPr>
            <a:r>
              <a:rPr lang="en-US" sz="1800" spc="36" dirty="0">
                <a:solidFill>
                  <a:srgbClr val="192954"/>
                </a:solidFill>
                <a:latin typeface="Aileron Heavy"/>
              </a:rPr>
              <a:t>METODE-METODE</a:t>
            </a:r>
          </a:p>
          <a:p>
            <a:pPr marL="0" lvl="0" indent="0" algn="l">
              <a:lnSpc>
                <a:spcPts val="2520"/>
              </a:lnSpc>
              <a:spcBef>
                <a:spcPct val="0"/>
              </a:spcBef>
            </a:pPr>
            <a:r>
              <a:rPr lang="en-US" sz="1800" spc="36" dirty="0">
                <a:solidFill>
                  <a:srgbClr val="192954"/>
                </a:solidFill>
                <a:latin typeface="Aileron Heavy"/>
              </a:rPr>
              <a:t>PENELITIAN PSIKOLOGI</a:t>
            </a:r>
          </a:p>
        </p:txBody>
      </p:sp>
      <p:sp>
        <p:nvSpPr>
          <p:cNvPr id="5" name="TextBox 5"/>
          <p:cNvSpPr txBox="1"/>
          <p:nvPr/>
        </p:nvSpPr>
        <p:spPr>
          <a:xfrm>
            <a:off x="14778915" y="8909050"/>
            <a:ext cx="1824120" cy="349250"/>
          </a:xfrm>
          <a:prstGeom prst="rect">
            <a:avLst/>
          </a:prstGeom>
        </p:spPr>
        <p:txBody>
          <a:bodyPr lIns="0" tIns="0" rIns="0" bIns="0" rtlCol="0" anchor="t">
            <a:spAutoFit/>
          </a:bodyPr>
          <a:lstStyle/>
          <a:p>
            <a:pPr marL="0" lvl="0" indent="0" algn="r">
              <a:lnSpc>
                <a:spcPts val="2800"/>
              </a:lnSpc>
              <a:spcBef>
                <a:spcPct val="0"/>
              </a:spcBef>
            </a:pPr>
            <a:r>
              <a:rPr lang="en-US" sz="2000" spc="40">
                <a:solidFill>
                  <a:srgbClr val="192954"/>
                </a:solidFill>
                <a:latin typeface="Aileron Heavy"/>
              </a:rPr>
              <a:t>02</a:t>
            </a:r>
          </a:p>
        </p:txBody>
      </p:sp>
      <p:sp>
        <p:nvSpPr>
          <p:cNvPr id="6" name="TextBox 6"/>
          <p:cNvSpPr txBox="1"/>
          <p:nvPr/>
        </p:nvSpPr>
        <p:spPr>
          <a:xfrm>
            <a:off x="738170" y="3640117"/>
            <a:ext cx="3467876" cy="1946910"/>
          </a:xfrm>
          <a:prstGeom prst="rect">
            <a:avLst/>
          </a:prstGeom>
        </p:spPr>
        <p:txBody>
          <a:bodyPr lIns="0" tIns="0" rIns="0" bIns="0" rtlCol="0" anchor="t">
            <a:spAutoFit/>
          </a:bodyPr>
          <a:lstStyle/>
          <a:p>
            <a:pPr>
              <a:lnSpc>
                <a:spcPts val="7560"/>
              </a:lnSpc>
            </a:pPr>
            <a:r>
              <a:rPr lang="en-US" sz="7200">
                <a:solidFill>
                  <a:srgbClr val="192954"/>
                </a:solidFill>
                <a:latin typeface="Kollektif Bold"/>
              </a:rPr>
              <a:t>Disusun</a:t>
            </a:r>
          </a:p>
          <a:p>
            <a:pPr>
              <a:lnSpc>
                <a:spcPts val="7560"/>
              </a:lnSpc>
            </a:pPr>
            <a:r>
              <a:rPr lang="en-US" sz="7200">
                <a:solidFill>
                  <a:srgbClr val="192954"/>
                </a:solidFill>
                <a:latin typeface="Kollektif Bold"/>
              </a:rPr>
              <a:t>Oleh :</a:t>
            </a:r>
          </a:p>
        </p:txBody>
      </p:sp>
      <p:sp>
        <p:nvSpPr>
          <p:cNvPr id="7" name="AutoShape 7"/>
          <p:cNvSpPr/>
          <p:nvPr/>
        </p:nvSpPr>
        <p:spPr>
          <a:xfrm flipV="1">
            <a:off x="4416352" y="2672047"/>
            <a:ext cx="4727648" cy="0"/>
          </a:xfrm>
          <a:prstGeom prst="line">
            <a:avLst/>
          </a:prstGeom>
          <a:ln w="9525" cap="rnd">
            <a:solidFill>
              <a:srgbClr val="000000"/>
            </a:solidFill>
            <a:prstDash val="solid"/>
            <a:headEnd type="none" w="sm" len="sm"/>
            <a:tailEnd type="none" w="sm" len="sm"/>
          </a:ln>
        </p:spPr>
      </p:sp>
      <p:sp>
        <p:nvSpPr>
          <p:cNvPr id="8" name="AutoShape 8"/>
          <p:cNvSpPr/>
          <p:nvPr/>
        </p:nvSpPr>
        <p:spPr>
          <a:xfrm>
            <a:off x="4496576" y="3921853"/>
            <a:ext cx="4647424" cy="0"/>
          </a:xfrm>
          <a:prstGeom prst="line">
            <a:avLst/>
          </a:prstGeom>
          <a:ln w="9525" cap="rnd">
            <a:solidFill>
              <a:srgbClr val="000000"/>
            </a:solidFill>
            <a:prstDash val="solid"/>
            <a:headEnd type="none" w="sm" len="sm"/>
            <a:tailEnd type="none" w="sm" len="sm"/>
          </a:ln>
        </p:spPr>
      </p:sp>
      <p:sp>
        <p:nvSpPr>
          <p:cNvPr id="9" name="AutoShape 9"/>
          <p:cNvSpPr/>
          <p:nvPr/>
        </p:nvSpPr>
        <p:spPr>
          <a:xfrm flipV="1">
            <a:off x="4496576" y="5143500"/>
            <a:ext cx="4647424" cy="4762"/>
          </a:xfrm>
          <a:prstGeom prst="line">
            <a:avLst/>
          </a:prstGeom>
          <a:ln w="9525" cap="rnd">
            <a:solidFill>
              <a:srgbClr val="000000"/>
            </a:solidFill>
            <a:prstDash val="solid"/>
            <a:headEnd type="none" w="sm" len="sm"/>
            <a:tailEnd type="none" w="sm" len="sm"/>
          </a:ln>
        </p:spPr>
      </p:sp>
      <p:sp>
        <p:nvSpPr>
          <p:cNvPr id="10" name="AutoShape 10"/>
          <p:cNvSpPr/>
          <p:nvPr/>
        </p:nvSpPr>
        <p:spPr>
          <a:xfrm flipV="1">
            <a:off x="4496576" y="6284282"/>
            <a:ext cx="4647424" cy="10882"/>
          </a:xfrm>
          <a:prstGeom prst="line">
            <a:avLst/>
          </a:prstGeom>
          <a:ln w="9525" cap="rnd">
            <a:solidFill>
              <a:srgbClr val="000000"/>
            </a:solidFill>
            <a:prstDash val="solid"/>
            <a:headEnd type="none" w="sm" len="sm"/>
            <a:tailEnd type="none" w="sm" len="sm"/>
          </a:ln>
        </p:spPr>
      </p:sp>
      <p:sp>
        <p:nvSpPr>
          <p:cNvPr id="11" name="AutoShape 11"/>
          <p:cNvSpPr/>
          <p:nvPr/>
        </p:nvSpPr>
        <p:spPr>
          <a:xfrm>
            <a:off x="4496576" y="7381103"/>
            <a:ext cx="4647424" cy="4762"/>
          </a:xfrm>
          <a:prstGeom prst="line">
            <a:avLst/>
          </a:prstGeom>
          <a:ln w="9525" cap="rnd">
            <a:solidFill>
              <a:srgbClr val="000000"/>
            </a:solidFill>
            <a:prstDash val="solid"/>
            <a:headEnd type="none" w="sm" len="sm"/>
            <a:tailEnd type="none" w="sm" len="sm"/>
          </a:ln>
        </p:spPr>
      </p:sp>
      <p:sp>
        <p:nvSpPr>
          <p:cNvPr id="12" name="TextBox 12"/>
          <p:cNvSpPr txBox="1"/>
          <p:nvPr/>
        </p:nvSpPr>
        <p:spPr>
          <a:xfrm>
            <a:off x="4416352" y="1698133"/>
            <a:ext cx="7281453" cy="673732"/>
          </a:xfrm>
          <a:prstGeom prst="rect">
            <a:avLst/>
          </a:prstGeom>
        </p:spPr>
        <p:txBody>
          <a:bodyPr lIns="0" tIns="0" rIns="0" bIns="0" rtlCol="0" anchor="t">
            <a:spAutoFit/>
          </a:bodyPr>
          <a:lstStyle/>
          <a:p>
            <a:pPr>
              <a:lnSpc>
                <a:spcPts val="2765"/>
              </a:lnSpc>
            </a:pPr>
            <a:r>
              <a:rPr lang="en-US" sz="1975" spc="118">
                <a:solidFill>
                  <a:srgbClr val="192954"/>
                </a:solidFill>
                <a:latin typeface="Aileron Heavy"/>
              </a:rPr>
              <a:t>MUHAMMAD RAFLI ANUGRAH             </a:t>
            </a:r>
          </a:p>
          <a:p>
            <a:pPr marL="0" lvl="0" indent="0" algn="l">
              <a:lnSpc>
                <a:spcPts val="2765"/>
              </a:lnSpc>
              <a:spcBef>
                <a:spcPct val="0"/>
              </a:spcBef>
            </a:pPr>
            <a:r>
              <a:rPr lang="en-US" sz="1975" spc="118">
                <a:solidFill>
                  <a:srgbClr val="192954"/>
                </a:solidFill>
                <a:latin typeface="Aileron Heavy"/>
              </a:rPr>
              <a:t>(C021201058)</a:t>
            </a:r>
          </a:p>
        </p:txBody>
      </p:sp>
      <p:sp>
        <p:nvSpPr>
          <p:cNvPr id="13" name="TextBox 13"/>
          <p:cNvSpPr txBox="1"/>
          <p:nvPr/>
        </p:nvSpPr>
        <p:spPr>
          <a:xfrm>
            <a:off x="4416352" y="2933984"/>
            <a:ext cx="6927089" cy="673732"/>
          </a:xfrm>
          <a:prstGeom prst="rect">
            <a:avLst/>
          </a:prstGeom>
        </p:spPr>
        <p:txBody>
          <a:bodyPr lIns="0" tIns="0" rIns="0" bIns="0" rtlCol="0" anchor="t">
            <a:spAutoFit/>
          </a:bodyPr>
          <a:lstStyle/>
          <a:p>
            <a:pPr>
              <a:lnSpc>
                <a:spcPts val="2765"/>
              </a:lnSpc>
            </a:pPr>
            <a:r>
              <a:rPr lang="en-US" sz="1975" spc="118">
                <a:solidFill>
                  <a:srgbClr val="192954"/>
                </a:solidFill>
                <a:latin typeface="Aileron Heavy"/>
              </a:rPr>
              <a:t>NURLY FATIN RAMADHANI ARIFIN  </a:t>
            </a:r>
          </a:p>
          <a:p>
            <a:pPr marL="0" lvl="0" indent="0" algn="l">
              <a:lnSpc>
                <a:spcPts val="2765"/>
              </a:lnSpc>
              <a:spcBef>
                <a:spcPct val="0"/>
              </a:spcBef>
            </a:pPr>
            <a:r>
              <a:rPr lang="en-US" sz="1975" spc="118">
                <a:solidFill>
                  <a:srgbClr val="192954"/>
                </a:solidFill>
                <a:latin typeface="Aileron Heavy"/>
              </a:rPr>
              <a:t> (C021201002)</a:t>
            </a:r>
          </a:p>
        </p:txBody>
      </p:sp>
      <p:sp>
        <p:nvSpPr>
          <p:cNvPr id="14" name="TextBox 14"/>
          <p:cNvSpPr txBox="1"/>
          <p:nvPr/>
        </p:nvSpPr>
        <p:spPr>
          <a:xfrm>
            <a:off x="4496576" y="4210031"/>
            <a:ext cx="7121007" cy="673732"/>
          </a:xfrm>
          <a:prstGeom prst="rect">
            <a:avLst/>
          </a:prstGeom>
        </p:spPr>
        <p:txBody>
          <a:bodyPr lIns="0" tIns="0" rIns="0" bIns="0" rtlCol="0" anchor="t">
            <a:spAutoFit/>
          </a:bodyPr>
          <a:lstStyle/>
          <a:p>
            <a:pPr>
              <a:lnSpc>
                <a:spcPts val="2765"/>
              </a:lnSpc>
            </a:pPr>
            <a:r>
              <a:rPr lang="en-US" sz="1975" spc="118">
                <a:solidFill>
                  <a:srgbClr val="192954"/>
                </a:solidFill>
                <a:latin typeface="Aileron Heavy"/>
              </a:rPr>
              <a:t>RISKY MAGHFIRAH LUKMAN               </a:t>
            </a:r>
          </a:p>
          <a:p>
            <a:pPr marL="0" lvl="0" indent="0" algn="l">
              <a:lnSpc>
                <a:spcPts val="2765"/>
              </a:lnSpc>
              <a:spcBef>
                <a:spcPct val="0"/>
              </a:spcBef>
            </a:pPr>
            <a:r>
              <a:rPr lang="en-US" sz="1975" spc="118">
                <a:solidFill>
                  <a:srgbClr val="192954"/>
                </a:solidFill>
                <a:latin typeface="Aileron Heavy"/>
              </a:rPr>
              <a:t> (C021201025)</a:t>
            </a:r>
          </a:p>
        </p:txBody>
      </p:sp>
      <p:sp>
        <p:nvSpPr>
          <p:cNvPr id="15" name="TextBox 15"/>
          <p:cNvSpPr txBox="1"/>
          <p:nvPr/>
        </p:nvSpPr>
        <p:spPr>
          <a:xfrm>
            <a:off x="4496576" y="5372100"/>
            <a:ext cx="8013714" cy="673732"/>
          </a:xfrm>
          <a:prstGeom prst="rect">
            <a:avLst/>
          </a:prstGeom>
        </p:spPr>
        <p:txBody>
          <a:bodyPr lIns="0" tIns="0" rIns="0" bIns="0" rtlCol="0" anchor="t">
            <a:spAutoFit/>
          </a:bodyPr>
          <a:lstStyle/>
          <a:p>
            <a:pPr>
              <a:lnSpc>
                <a:spcPts val="2765"/>
              </a:lnSpc>
            </a:pPr>
            <a:r>
              <a:rPr lang="en-US" sz="1975" spc="118">
                <a:solidFill>
                  <a:srgbClr val="192954"/>
                </a:solidFill>
                <a:latin typeface="Aileron Heavy"/>
              </a:rPr>
              <a:t>NURHIJANAH ALIYA DJAMIL              </a:t>
            </a:r>
          </a:p>
          <a:p>
            <a:pPr marL="0" lvl="0" indent="0" algn="l">
              <a:lnSpc>
                <a:spcPts val="2765"/>
              </a:lnSpc>
              <a:spcBef>
                <a:spcPct val="0"/>
              </a:spcBef>
            </a:pPr>
            <a:r>
              <a:rPr lang="en-US" sz="1975" spc="118">
                <a:solidFill>
                  <a:srgbClr val="192954"/>
                </a:solidFill>
                <a:latin typeface="Aileron Heavy"/>
              </a:rPr>
              <a:t> (C021201016)</a:t>
            </a:r>
          </a:p>
        </p:txBody>
      </p:sp>
      <p:sp>
        <p:nvSpPr>
          <p:cNvPr id="16" name="TextBox 16"/>
          <p:cNvSpPr txBox="1"/>
          <p:nvPr/>
        </p:nvSpPr>
        <p:spPr>
          <a:xfrm>
            <a:off x="4496576" y="6426384"/>
            <a:ext cx="8013714" cy="673732"/>
          </a:xfrm>
          <a:prstGeom prst="rect">
            <a:avLst/>
          </a:prstGeom>
        </p:spPr>
        <p:txBody>
          <a:bodyPr lIns="0" tIns="0" rIns="0" bIns="0" rtlCol="0" anchor="t">
            <a:spAutoFit/>
          </a:bodyPr>
          <a:lstStyle/>
          <a:p>
            <a:pPr>
              <a:lnSpc>
                <a:spcPts val="2765"/>
              </a:lnSpc>
            </a:pPr>
            <a:r>
              <a:rPr lang="en-US" sz="1975" spc="118">
                <a:solidFill>
                  <a:srgbClr val="192954"/>
                </a:solidFill>
                <a:latin typeface="Aileron Heavy"/>
              </a:rPr>
              <a:t>NUR INDRIANI                                              </a:t>
            </a:r>
          </a:p>
          <a:p>
            <a:pPr marL="0" lvl="0" indent="0" algn="l">
              <a:lnSpc>
                <a:spcPts val="2765"/>
              </a:lnSpc>
              <a:spcBef>
                <a:spcPct val="0"/>
              </a:spcBef>
            </a:pPr>
            <a:r>
              <a:rPr lang="en-US" sz="1975" spc="118">
                <a:solidFill>
                  <a:srgbClr val="192954"/>
                </a:solidFill>
                <a:latin typeface="Aileron Heavy"/>
              </a:rPr>
              <a:t>(C021201042)</a:t>
            </a:r>
          </a:p>
        </p:txBody>
      </p:sp>
      <p:sp>
        <p:nvSpPr>
          <p:cNvPr id="17" name="TextBox 17"/>
          <p:cNvSpPr txBox="1"/>
          <p:nvPr/>
        </p:nvSpPr>
        <p:spPr>
          <a:xfrm>
            <a:off x="4496576" y="7604941"/>
            <a:ext cx="8013714" cy="673732"/>
          </a:xfrm>
          <a:prstGeom prst="rect">
            <a:avLst/>
          </a:prstGeom>
        </p:spPr>
        <p:txBody>
          <a:bodyPr lIns="0" tIns="0" rIns="0" bIns="0" rtlCol="0" anchor="t">
            <a:spAutoFit/>
          </a:bodyPr>
          <a:lstStyle/>
          <a:p>
            <a:pPr>
              <a:lnSpc>
                <a:spcPts val="2765"/>
              </a:lnSpc>
            </a:pPr>
            <a:r>
              <a:rPr lang="en-US" sz="1975" spc="118">
                <a:solidFill>
                  <a:srgbClr val="192954"/>
                </a:solidFill>
                <a:latin typeface="Aileron Heavy"/>
              </a:rPr>
              <a:t>AYUDYA DWIZAHRA D.                         </a:t>
            </a:r>
          </a:p>
          <a:p>
            <a:pPr marL="0" lvl="0" indent="0" algn="l">
              <a:lnSpc>
                <a:spcPts val="2765"/>
              </a:lnSpc>
              <a:spcBef>
                <a:spcPct val="0"/>
              </a:spcBef>
            </a:pPr>
            <a:r>
              <a:rPr lang="en-US" sz="1975" spc="118">
                <a:solidFill>
                  <a:srgbClr val="192954"/>
                </a:solidFill>
                <a:latin typeface="Aileron Heavy"/>
              </a:rPr>
              <a:t>(C021201057)</a:t>
            </a:r>
          </a:p>
        </p:txBody>
      </p:sp>
      <p:pic>
        <p:nvPicPr>
          <p:cNvPr id="18" name="Slide 2 MMPP">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8170" y="897872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7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sp>
        <p:nvSpPr>
          <p:cNvPr id="2" name="TextBox 2"/>
          <p:cNvSpPr txBox="1"/>
          <p:nvPr/>
        </p:nvSpPr>
        <p:spPr>
          <a:xfrm>
            <a:off x="1684976" y="2053164"/>
            <a:ext cx="14918048" cy="6479466"/>
          </a:xfrm>
          <a:prstGeom prst="rect">
            <a:avLst/>
          </a:prstGeom>
        </p:spPr>
        <p:txBody>
          <a:bodyPr wrap="square" lIns="0" tIns="0" rIns="0" bIns="0" rtlCol="0" anchor="t">
            <a:spAutoFit/>
          </a:bodyPr>
          <a:lstStyle/>
          <a:p>
            <a:pPr algn="just">
              <a:lnSpc>
                <a:spcPct val="150000"/>
              </a:lnSpc>
              <a:spcBef>
                <a:spcPct val="0"/>
              </a:spcBef>
            </a:pPr>
            <a:r>
              <a:rPr lang="en-US" sz="2005" dirty="0" err="1">
                <a:solidFill>
                  <a:srgbClr val="192954"/>
                </a:solidFill>
                <a:latin typeface="Aileron Regular"/>
              </a:rPr>
              <a:t>Penelitian</a:t>
            </a:r>
            <a:r>
              <a:rPr lang="en-US" sz="2005" dirty="0">
                <a:solidFill>
                  <a:srgbClr val="192954"/>
                </a:solidFill>
                <a:latin typeface="Aileron Regular"/>
              </a:rPr>
              <a:t> </a:t>
            </a:r>
            <a:r>
              <a:rPr lang="en-US" sz="2005" dirty="0" err="1">
                <a:solidFill>
                  <a:srgbClr val="192954"/>
                </a:solidFill>
                <a:latin typeface="Aileron Regular"/>
              </a:rPr>
              <a:t>ini</a:t>
            </a:r>
            <a:r>
              <a:rPr lang="en-US" sz="2005" dirty="0">
                <a:solidFill>
                  <a:srgbClr val="192954"/>
                </a:solidFill>
                <a:latin typeface="Aileron Regular"/>
              </a:rPr>
              <a:t> </a:t>
            </a:r>
            <a:r>
              <a:rPr lang="en-US" sz="2005" dirty="0" err="1">
                <a:solidFill>
                  <a:srgbClr val="192954"/>
                </a:solidFill>
                <a:latin typeface="Aileron Regular"/>
              </a:rPr>
              <a:t>dilatarbelakangi</a:t>
            </a:r>
            <a:r>
              <a:rPr lang="en-US" sz="2005" dirty="0">
                <a:solidFill>
                  <a:srgbClr val="192954"/>
                </a:solidFill>
                <a:latin typeface="Aileron Regular"/>
              </a:rPr>
              <a:t> </a:t>
            </a:r>
            <a:r>
              <a:rPr lang="en-US" sz="2005" dirty="0" err="1">
                <a:solidFill>
                  <a:srgbClr val="192954"/>
                </a:solidFill>
                <a:latin typeface="Aileron Regular"/>
              </a:rPr>
              <a:t>oleh</a:t>
            </a:r>
            <a:r>
              <a:rPr lang="en-US" sz="2005" dirty="0">
                <a:solidFill>
                  <a:srgbClr val="192954"/>
                </a:solidFill>
                <a:latin typeface="Aileron Regular"/>
              </a:rPr>
              <a:t> </a:t>
            </a:r>
            <a:r>
              <a:rPr lang="en-US" sz="2005" dirty="0" err="1">
                <a:solidFill>
                  <a:srgbClr val="192954"/>
                </a:solidFill>
                <a:latin typeface="Aileron Regular"/>
              </a:rPr>
              <a:t>perkembangan</a:t>
            </a:r>
            <a:r>
              <a:rPr lang="en-US" sz="2005" dirty="0">
                <a:solidFill>
                  <a:srgbClr val="192954"/>
                </a:solidFill>
                <a:latin typeface="Aileron Regular"/>
              </a:rPr>
              <a:t> </a:t>
            </a:r>
            <a:r>
              <a:rPr lang="en-US" sz="2005" dirty="0" err="1">
                <a:solidFill>
                  <a:srgbClr val="192954"/>
                </a:solidFill>
                <a:latin typeface="Aileron Regular"/>
              </a:rPr>
              <a:t>teknologi</a:t>
            </a:r>
            <a:r>
              <a:rPr lang="en-US" sz="2005" dirty="0">
                <a:solidFill>
                  <a:srgbClr val="192954"/>
                </a:solidFill>
                <a:latin typeface="Aileron Regular"/>
              </a:rPr>
              <a:t> yang </a:t>
            </a:r>
            <a:r>
              <a:rPr lang="en-US" sz="2005" dirty="0" err="1">
                <a:solidFill>
                  <a:srgbClr val="192954"/>
                </a:solidFill>
                <a:latin typeface="Aileron Regular"/>
              </a:rPr>
              <a:t>semakin</a:t>
            </a:r>
            <a:r>
              <a:rPr lang="en-US" sz="2005" dirty="0">
                <a:solidFill>
                  <a:srgbClr val="192954"/>
                </a:solidFill>
                <a:latin typeface="Aileron Regular"/>
              </a:rPr>
              <a:t> </a:t>
            </a:r>
            <a:r>
              <a:rPr lang="en-US" sz="2005" dirty="0" err="1">
                <a:solidFill>
                  <a:srgbClr val="192954"/>
                </a:solidFill>
                <a:latin typeface="Aileron Regular"/>
              </a:rPr>
              <a:t>canggih</a:t>
            </a:r>
            <a:r>
              <a:rPr lang="en-US" sz="2005" dirty="0">
                <a:solidFill>
                  <a:srgbClr val="192954"/>
                </a:solidFill>
                <a:latin typeface="Aileron Regular"/>
              </a:rPr>
              <a:t>, </a:t>
            </a:r>
            <a:r>
              <a:rPr lang="en-US" sz="2005" dirty="0" err="1">
                <a:solidFill>
                  <a:srgbClr val="192954"/>
                </a:solidFill>
                <a:latin typeface="Aileron Regular"/>
              </a:rPr>
              <a:t>termasuk</a:t>
            </a:r>
            <a:r>
              <a:rPr lang="en-US" sz="2005" dirty="0">
                <a:solidFill>
                  <a:srgbClr val="192954"/>
                </a:solidFill>
                <a:latin typeface="Aileron Regular"/>
              </a:rPr>
              <a:t> </a:t>
            </a:r>
            <a:r>
              <a:rPr lang="en-US" sz="2005" dirty="0" err="1">
                <a:solidFill>
                  <a:srgbClr val="192954"/>
                </a:solidFill>
                <a:latin typeface="Aileron Regular"/>
              </a:rPr>
              <a:t>dalam</a:t>
            </a:r>
            <a:r>
              <a:rPr lang="en-US" sz="2005" dirty="0">
                <a:solidFill>
                  <a:srgbClr val="192954"/>
                </a:solidFill>
                <a:latin typeface="Aileron Regular"/>
              </a:rPr>
              <a:t> </a:t>
            </a:r>
            <a:r>
              <a:rPr lang="en-US" sz="2005" dirty="0" err="1">
                <a:solidFill>
                  <a:srgbClr val="192954"/>
                </a:solidFill>
                <a:latin typeface="Aileron Regular"/>
              </a:rPr>
              <a:t>bidang</a:t>
            </a:r>
            <a:r>
              <a:rPr lang="en-US" sz="2005" dirty="0">
                <a:solidFill>
                  <a:srgbClr val="192954"/>
                </a:solidFill>
                <a:latin typeface="Aileron Regular"/>
              </a:rPr>
              <a:t> </a:t>
            </a:r>
            <a:r>
              <a:rPr lang="en-US" sz="2005" dirty="0" err="1">
                <a:solidFill>
                  <a:srgbClr val="192954"/>
                </a:solidFill>
                <a:latin typeface="Aileron Regular"/>
              </a:rPr>
              <a:t>pertanian</a:t>
            </a:r>
            <a:r>
              <a:rPr lang="en-US" sz="2005" dirty="0">
                <a:solidFill>
                  <a:srgbClr val="192954"/>
                </a:solidFill>
                <a:latin typeface="Aileron Regular"/>
              </a:rPr>
              <a:t>, </a:t>
            </a:r>
            <a:r>
              <a:rPr lang="en-US" sz="2005" dirty="0" err="1">
                <a:solidFill>
                  <a:srgbClr val="192954"/>
                </a:solidFill>
                <a:latin typeface="Aileron Regular"/>
              </a:rPr>
              <a:t>tetapi</a:t>
            </a:r>
            <a:r>
              <a:rPr lang="en-US" sz="2005" dirty="0">
                <a:solidFill>
                  <a:srgbClr val="192954"/>
                </a:solidFill>
                <a:latin typeface="Aileron Regular"/>
              </a:rPr>
              <a:t> </a:t>
            </a:r>
            <a:r>
              <a:rPr lang="en-US" sz="2005" dirty="0" err="1">
                <a:solidFill>
                  <a:srgbClr val="192954"/>
                </a:solidFill>
                <a:latin typeface="Aileron Regular"/>
              </a:rPr>
              <a:t>tidak</a:t>
            </a:r>
            <a:r>
              <a:rPr lang="en-US" sz="2005" dirty="0">
                <a:solidFill>
                  <a:srgbClr val="192954"/>
                </a:solidFill>
                <a:latin typeface="Aileron Regular"/>
              </a:rPr>
              <a:t> </a:t>
            </a:r>
            <a:r>
              <a:rPr lang="en-US" sz="2005" dirty="0" err="1">
                <a:solidFill>
                  <a:srgbClr val="192954"/>
                </a:solidFill>
                <a:latin typeface="Aileron Regular"/>
              </a:rPr>
              <a:t>semua</a:t>
            </a:r>
            <a:r>
              <a:rPr lang="en-US" sz="2005" dirty="0">
                <a:solidFill>
                  <a:srgbClr val="192954"/>
                </a:solidFill>
                <a:latin typeface="Aileron Regular"/>
              </a:rPr>
              <a:t> </a:t>
            </a:r>
            <a:r>
              <a:rPr lang="en-US" sz="2005" dirty="0" err="1">
                <a:solidFill>
                  <a:srgbClr val="192954"/>
                </a:solidFill>
                <a:latin typeface="Aileron Regular"/>
              </a:rPr>
              <a:t>petani</a:t>
            </a:r>
            <a:r>
              <a:rPr lang="en-US" sz="2005" dirty="0">
                <a:solidFill>
                  <a:srgbClr val="192954"/>
                </a:solidFill>
                <a:latin typeface="Aileron Regular"/>
              </a:rPr>
              <a:t> </a:t>
            </a:r>
            <a:r>
              <a:rPr lang="en-US" sz="2005" dirty="0" err="1">
                <a:solidFill>
                  <a:srgbClr val="192954"/>
                </a:solidFill>
                <a:latin typeface="Aileron Regular"/>
              </a:rPr>
              <a:t>memilih</a:t>
            </a:r>
            <a:r>
              <a:rPr lang="en-US" sz="2005" dirty="0">
                <a:solidFill>
                  <a:srgbClr val="192954"/>
                </a:solidFill>
                <a:latin typeface="Aileron Regular"/>
              </a:rPr>
              <a:t> </a:t>
            </a:r>
            <a:r>
              <a:rPr lang="en-US" sz="2005" dirty="0" err="1">
                <a:solidFill>
                  <a:srgbClr val="192954"/>
                </a:solidFill>
                <a:latin typeface="Aileron Regular"/>
              </a:rPr>
              <a:t>untuk</a:t>
            </a:r>
            <a:r>
              <a:rPr lang="en-US" sz="2005" dirty="0">
                <a:solidFill>
                  <a:srgbClr val="192954"/>
                </a:solidFill>
                <a:latin typeface="Aileron Regular"/>
              </a:rPr>
              <a:t> </a:t>
            </a:r>
            <a:r>
              <a:rPr lang="en-US" sz="2005" dirty="0" err="1">
                <a:solidFill>
                  <a:srgbClr val="192954"/>
                </a:solidFill>
                <a:latin typeface="Aileron Regular"/>
              </a:rPr>
              <a:t>menggunakan</a:t>
            </a:r>
            <a:r>
              <a:rPr lang="en-US" sz="2005" dirty="0">
                <a:solidFill>
                  <a:srgbClr val="192954"/>
                </a:solidFill>
                <a:latin typeface="Aileron Regular"/>
              </a:rPr>
              <a:t> </a:t>
            </a:r>
            <a:r>
              <a:rPr lang="en-US" sz="2005" dirty="0" err="1">
                <a:solidFill>
                  <a:srgbClr val="192954"/>
                </a:solidFill>
                <a:latin typeface="Aileron Regular"/>
              </a:rPr>
              <a:t>teknologi</a:t>
            </a:r>
            <a:r>
              <a:rPr lang="en-US" sz="2005" dirty="0">
                <a:solidFill>
                  <a:srgbClr val="192954"/>
                </a:solidFill>
                <a:latin typeface="Aileron Regular"/>
              </a:rPr>
              <a:t> </a:t>
            </a:r>
            <a:r>
              <a:rPr lang="en-US" sz="2005" dirty="0" err="1">
                <a:solidFill>
                  <a:srgbClr val="192954"/>
                </a:solidFill>
                <a:latin typeface="Aileron Regular"/>
              </a:rPr>
              <a:t>pertanian</a:t>
            </a:r>
            <a:r>
              <a:rPr lang="en-US" sz="2005" dirty="0">
                <a:solidFill>
                  <a:srgbClr val="192954"/>
                </a:solidFill>
                <a:latin typeface="Aileron Regular"/>
              </a:rPr>
              <a:t>. </a:t>
            </a:r>
            <a:r>
              <a:rPr lang="en-US" sz="2005" dirty="0" err="1">
                <a:solidFill>
                  <a:srgbClr val="192954"/>
                </a:solidFill>
                <a:latin typeface="Aileron Regular"/>
              </a:rPr>
              <a:t>Adapun</a:t>
            </a:r>
            <a:r>
              <a:rPr lang="en-US" sz="2005" dirty="0">
                <a:solidFill>
                  <a:srgbClr val="192954"/>
                </a:solidFill>
                <a:latin typeface="Aileron Regular"/>
              </a:rPr>
              <a:t> </a:t>
            </a:r>
            <a:r>
              <a:rPr lang="en-US" sz="2005" dirty="0" err="1">
                <a:solidFill>
                  <a:srgbClr val="192954"/>
                </a:solidFill>
                <a:latin typeface="Aileron Regular"/>
              </a:rPr>
              <a:t>tujuan</a:t>
            </a:r>
            <a:r>
              <a:rPr lang="en-US" sz="2005" dirty="0">
                <a:solidFill>
                  <a:srgbClr val="192954"/>
                </a:solidFill>
                <a:latin typeface="Aileron Regular"/>
              </a:rPr>
              <a:t> </a:t>
            </a:r>
            <a:r>
              <a:rPr lang="en-US" sz="2005" dirty="0" err="1">
                <a:solidFill>
                  <a:srgbClr val="192954"/>
                </a:solidFill>
                <a:latin typeface="Aileron Regular"/>
              </a:rPr>
              <a:t>dari</a:t>
            </a:r>
            <a:r>
              <a:rPr lang="en-US" sz="2005" dirty="0">
                <a:solidFill>
                  <a:srgbClr val="192954"/>
                </a:solidFill>
                <a:latin typeface="Aileron Regular"/>
              </a:rPr>
              <a:t> </a:t>
            </a:r>
            <a:r>
              <a:rPr lang="en-US" sz="2005" dirty="0" err="1">
                <a:solidFill>
                  <a:srgbClr val="192954"/>
                </a:solidFill>
                <a:latin typeface="Aileron Regular"/>
              </a:rPr>
              <a:t>penelitian</a:t>
            </a:r>
            <a:r>
              <a:rPr lang="en-US" sz="2005" dirty="0">
                <a:solidFill>
                  <a:srgbClr val="192954"/>
                </a:solidFill>
                <a:latin typeface="Aileron Regular"/>
              </a:rPr>
              <a:t> </a:t>
            </a:r>
            <a:r>
              <a:rPr lang="en-US" sz="2005" dirty="0" err="1">
                <a:solidFill>
                  <a:srgbClr val="192954"/>
                </a:solidFill>
                <a:latin typeface="Aileron Regular"/>
              </a:rPr>
              <a:t>ini</a:t>
            </a:r>
            <a:r>
              <a:rPr lang="en-US" sz="2005" dirty="0">
                <a:solidFill>
                  <a:srgbClr val="192954"/>
                </a:solidFill>
                <a:latin typeface="Aileron Regular"/>
              </a:rPr>
              <a:t> </a:t>
            </a:r>
            <a:r>
              <a:rPr lang="en-US" sz="2005" dirty="0" err="1">
                <a:solidFill>
                  <a:srgbClr val="192954"/>
                </a:solidFill>
                <a:latin typeface="Aileron Regular"/>
              </a:rPr>
              <a:t>adalah</a:t>
            </a:r>
            <a:r>
              <a:rPr lang="en-US" sz="2005" dirty="0">
                <a:solidFill>
                  <a:srgbClr val="192954"/>
                </a:solidFill>
                <a:latin typeface="Aileron Regular"/>
              </a:rPr>
              <a:t> </a:t>
            </a:r>
            <a:r>
              <a:rPr lang="en-US" sz="2005" dirty="0" err="1">
                <a:solidFill>
                  <a:srgbClr val="192954"/>
                </a:solidFill>
                <a:latin typeface="Aileron Regular"/>
              </a:rPr>
              <a:t>untuk</a:t>
            </a:r>
            <a:r>
              <a:rPr lang="en-US" sz="2005" dirty="0">
                <a:solidFill>
                  <a:srgbClr val="192954"/>
                </a:solidFill>
                <a:latin typeface="Aileron Regular"/>
              </a:rPr>
              <a:t> </a:t>
            </a:r>
            <a:r>
              <a:rPr lang="en-US" sz="2005" dirty="0" err="1">
                <a:solidFill>
                  <a:srgbClr val="192954"/>
                </a:solidFill>
                <a:latin typeface="Aileron Regular"/>
              </a:rPr>
              <a:t>mengetahui</a:t>
            </a:r>
            <a:r>
              <a:rPr lang="en-US" sz="2005" dirty="0">
                <a:solidFill>
                  <a:srgbClr val="192954"/>
                </a:solidFill>
                <a:latin typeface="Aileron Regular"/>
              </a:rPr>
              <a:t> </a:t>
            </a:r>
            <a:r>
              <a:rPr lang="en-US" sz="2005" dirty="0" err="1">
                <a:solidFill>
                  <a:srgbClr val="192954"/>
                </a:solidFill>
                <a:latin typeface="Aileron Regular"/>
              </a:rPr>
              <a:t>gambaran</a:t>
            </a:r>
            <a:r>
              <a:rPr lang="en-US" sz="2005" dirty="0">
                <a:solidFill>
                  <a:srgbClr val="192954"/>
                </a:solidFill>
                <a:latin typeface="Aileron Regular"/>
              </a:rPr>
              <a:t> decision making style (DMS) </a:t>
            </a:r>
            <a:r>
              <a:rPr lang="en-US" sz="2005" dirty="0" err="1">
                <a:solidFill>
                  <a:srgbClr val="192954"/>
                </a:solidFill>
                <a:latin typeface="Aileron Regular"/>
              </a:rPr>
              <a:t>petani</a:t>
            </a:r>
            <a:r>
              <a:rPr lang="en-US" sz="2005" dirty="0">
                <a:solidFill>
                  <a:srgbClr val="192954"/>
                </a:solidFill>
                <a:latin typeface="Aileron Regular"/>
              </a:rPr>
              <a:t> </a:t>
            </a:r>
            <a:r>
              <a:rPr lang="en-US" sz="2005" dirty="0" err="1">
                <a:solidFill>
                  <a:srgbClr val="192954"/>
                </a:solidFill>
                <a:latin typeface="Aileron Regular"/>
              </a:rPr>
              <a:t>tebu</a:t>
            </a:r>
            <a:r>
              <a:rPr lang="en-US" sz="2005" dirty="0">
                <a:solidFill>
                  <a:srgbClr val="192954"/>
                </a:solidFill>
                <a:latin typeface="Aileron Regular"/>
              </a:rPr>
              <a:t> di </a:t>
            </a:r>
            <a:r>
              <a:rPr lang="en-US" sz="2005" dirty="0" err="1">
                <a:solidFill>
                  <a:srgbClr val="192954"/>
                </a:solidFill>
                <a:latin typeface="Aileron Regular"/>
              </a:rPr>
              <a:t>Kecamatan</a:t>
            </a:r>
            <a:r>
              <a:rPr lang="en-US" sz="2005" dirty="0">
                <a:solidFill>
                  <a:srgbClr val="192954"/>
                </a:solidFill>
                <a:latin typeface="Aileron Regular"/>
              </a:rPr>
              <a:t> </a:t>
            </a:r>
            <a:r>
              <a:rPr lang="en-US" sz="2005" dirty="0" err="1">
                <a:solidFill>
                  <a:srgbClr val="192954"/>
                </a:solidFill>
                <a:latin typeface="Aileron Regular"/>
              </a:rPr>
              <a:t>Patimpeng</a:t>
            </a:r>
            <a:r>
              <a:rPr lang="en-US" sz="2005" dirty="0">
                <a:solidFill>
                  <a:srgbClr val="192954"/>
                </a:solidFill>
                <a:latin typeface="Aileron Regular"/>
              </a:rPr>
              <a:t> </a:t>
            </a:r>
            <a:r>
              <a:rPr lang="en-US" sz="2005" dirty="0" err="1">
                <a:solidFill>
                  <a:srgbClr val="192954"/>
                </a:solidFill>
                <a:latin typeface="Aileron Regular"/>
              </a:rPr>
              <a:t>dalam</a:t>
            </a:r>
            <a:r>
              <a:rPr lang="en-US" sz="2005" dirty="0">
                <a:solidFill>
                  <a:srgbClr val="192954"/>
                </a:solidFill>
                <a:latin typeface="Aileron Regular"/>
              </a:rPr>
              <a:t> </a:t>
            </a:r>
            <a:r>
              <a:rPr lang="en-US" sz="2005" dirty="0" err="1">
                <a:solidFill>
                  <a:srgbClr val="192954"/>
                </a:solidFill>
                <a:latin typeface="Aileron Regular"/>
              </a:rPr>
              <a:t>memilih</a:t>
            </a:r>
            <a:r>
              <a:rPr lang="en-US" sz="2005" dirty="0">
                <a:solidFill>
                  <a:srgbClr val="192954"/>
                </a:solidFill>
                <a:latin typeface="Aileron Regular"/>
              </a:rPr>
              <a:t> </a:t>
            </a:r>
            <a:r>
              <a:rPr lang="en-US" sz="2005" dirty="0" err="1">
                <a:solidFill>
                  <a:srgbClr val="192954"/>
                </a:solidFill>
                <a:latin typeface="Aileron Regular"/>
              </a:rPr>
              <a:t>penggunaan</a:t>
            </a:r>
            <a:r>
              <a:rPr lang="en-US" sz="2005" dirty="0">
                <a:solidFill>
                  <a:srgbClr val="192954"/>
                </a:solidFill>
                <a:latin typeface="Aileron Regular"/>
              </a:rPr>
              <a:t> </a:t>
            </a:r>
            <a:r>
              <a:rPr lang="en-US" sz="2005" dirty="0" err="1">
                <a:solidFill>
                  <a:srgbClr val="192954"/>
                </a:solidFill>
                <a:latin typeface="Aileron Regular"/>
              </a:rPr>
              <a:t>teknologi</a:t>
            </a:r>
            <a:r>
              <a:rPr lang="en-US" sz="2005" dirty="0">
                <a:solidFill>
                  <a:srgbClr val="192954"/>
                </a:solidFill>
                <a:latin typeface="Aileron Regular"/>
              </a:rPr>
              <a:t> </a:t>
            </a:r>
            <a:r>
              <a:rPr lang="en-US" sz="2005" dirty="0" err="1">
                <a:solidFill>
                  <a:srgbClr val="192954"/>
                </a:solidFill>
                <a:latin typeface="Aileron Regular"/>
              </a:rPr>
              <a:t>pertanian</a:t>
            </a:r>
            <a:r>
              <a:rPr lang="en-US" sz="2005" dirty="0">
                <a:solidFill>
                  <a:srgbClr val="192954"/>
                </a:solidFill>
                <a:latin typeface="Aileron Regular"/>
              </a:rPr>
              <a:t> di era </a:t>
            </a:r>
            <a:r>
              <a:rPr lang="en-US" sz="2005" dirty="0" err="1">
                <a:solidFill>
                  <a:srgbClr val="192954"/>
                </a:solidFill>
                <a:latin typeface="Aileron Regular"/>
              </a:rPr>
              <a:t>globalisasi</a:t>
            </a:r>
            <a:r>
              <a:rPr lang="en-US" sz="2005" dirty="0">
                <a:solidFill>
                  <a:srgbClr val="192954"/>
                </a:solidFill>
                <a:latin typeface="Aileron Regular"/>
              </a:rPr>
              <a:t>. </a:t>
            </a:r>
            <a:r>
              <a:rPr lang="en-US" sz="2005" dirty="0" err="1">
                <a:solidFill>
                  <a:srgbClr val="192954"/>
                </a:solidFill>
                <a:latin typeface="Aileron Regular"/>
              </a:rPr>
              <a:t>Pendekatan</a:t>
            </a:r>
            <a:r>
              <a:rPr lang="en-US" sz="2005" dirty="0">
                <a:solidFill>
                  <a:srgbClr val="192954"/>
                </a:solidFill>
                <a:latin typeface="Aileron Regular"/>
              </a:rPr>
              <a:t> yang </a:t>
            </a:r>
            <a:r>
              <a:rPr lang="en-US" sz="2005" dirty="0" err="1">
                <a:solidFill>
                  <a:srgbClr val="192954"/>
                </a:solidFill>
                <a:latin typeface="Aileron Regular"/>
              </a:rPr>
              <a:t>digunakan</a:t>
            </a:r>
            <a:r>
              <a:rPr lang="en-US" sz="2005" dirty="0">
                <a:solidFill>
                  <a:srgbClr val="192954"/>
                </a:solidFill>
                <a:latin typeface="Aileron Regular"/>
              </a:rPr>
              <a:t> </a:t>
            </a:r>
            <a:r>
              <a:rPr lang="en-US" sz="2005" dirty="0" err="1">
                <a:solidFill>
                  <a:srgbClr val="192954"/>
                </a:solidFill>
                <a:latin typeface="Aileron Regular"/>
              </a:rPr>
              <a:t>adalah</a:t>
            </a:r>
            <a:r>
              <a:rPr lang="en-US" sz="2005" dirty="0">
                <a:solidFill>
                  <a:srgbClr val="192954"/>
                </a:solidFill>
                <a:latin typeface="Aileron Regular"/>
              </a:rPr>
              <a:t> </a:t>
            </a:r>
            <a:r>
              <a:rPr lang="en-US" sz="2005" dirty="0" err="1">
                <a:solidFill>
                  <a:srgbClr val="192954"/>
                </a:solidFill>
                <a:latin typeface="Aileron Regular"/>
              </a:rPr>
              <a:t>pendekatan</a:t>
            </a:r>
            <a:r>
              <a:rPr lang="en-US" sz="2005" dirty="0">
                <a:solidFill>
                  <a:srgbClr val="192954"/>
                </a:solidFill>
                <a:latin typeface="Aileron Regular"/>
              </a:rPr>
              <a:t> </a:t>
            </a:r>
            <a:r>
              <a:rPr lang="en-US" sz="2005" dirty="0" err="1">
                <a:solidFill>
                  <a:srgbClr val="192954"/>
                </a:solidFill>
                <a:latin typeface="Aileron Regular"/>
              </a:rPr>
              <a:t>kualitatif</a:t>
            </a:r>
            <a:r>
              <a:rPr lang="en-US" sz="2005" dirty="0">
                <a:solidFill>
                  <a:srgbClr val="192954"/>
                </a:solidFill>
                <a:latin typeface="Aileron Regular"/>
              </a:rPr>
              <a:t> </a:t>
            </a:r>
            <a:r>
              <a:rPr lang="en-US" sz="2005" dirty="0" err="1">
                <a:solidFill>
                  <a:srgbClr val="192954"/>
                </a:solidFill>
                <a:latin typeface="Aileron Regular"/>
              </a:rPr>
              <a:t>dengan</a:t>
            </a:r>
            <a:r>
              <a:rPr lang="en-US" sz="2005" dirty="0">
                <a:solidFill>
                  <a:srgbClr val="192954"/>
                </a:solidFill>
                <a:latin typeface="Aileron Regular"/>
              </a:rPr>
              <a:t> </a:t>
            </a:r>
            <a:r>
              <a:rPr lang="en-US" sz="2005" dirty="0" err="1">
                <a:solidFill>
                  <a:srgbClr val="192954"/>
                </a:solidFill>
                <a:latin typeface="Aileron Regular"/>
              </a:rPr>
              <a:t>tipe</a:t>
            </a:r>
            <a:r>
              <a:rPr lang="en-US" sz="2005" dirty="0">
                <a:solidFill>
                  <a:srgbClr val="192954"/>
                </a:solidFill>
                <a:latin typeface="Aileron Regular"/>
              </a:rPr>
              <a:t> </a:t>
            </a:r>
            <a:r>
              <a:rPr lang="en-US" sz="2005" dirty="0" err="1">
                <a:solidFill>
                  <a:srgbClr val="192954"/>
                </a:solidFill>
                <a:latin typeface="Aileron Regular"/>
              </a:rPr>
              <a:t>penelitian</a:t>
            </a:r>
            <a:r>
              <a:rPr lang="en-US" sz="2005" dirty="0">
                <a:solidFill>
                  <a:srgbClr val="192954"/>
                </a:solidFill>
                <a:latin typeface="Aileron Regular"/>
              </a:rPr>
              <a:t> </a:t>
            </a:r>
            <a:r>
              <a:rPr lang="en-US" sz="2005" dirty="0" err="1">
                <a:solidFill>
                  <a:srgbClr val="192954"/>
                </a:solidFill>
                <a:latin typeface="Aileron Regular"/>
              </a:rPr>
              <a:t>deskriptif</a:t>
            </a:r>
            <a:r>
              <a:rPr lang="en-US" sz="2005" dirty="0">
                <a:solidFill>
                  <a:srgbClr val="192954"/>
                </a:solidFill>
                <a:latin typeface="Aileron Regular"/>
              </a:rPr>
              <a:t>. </a:t>
            </a:r>
            <a:r>
              <a:rPr lang="en-US" sz="2005" dirty="0" err="1">
                <a:solidFill>
                  <a:srgbClr val="192954"/>
                </a:solidFill>
                <a:latin typeface="Aileron Regular"/>
              </a:rPr>
              <a:t>Partisipan</a:t>
            </a:r>
            <a:r>
              <a:rPr lang="en-US" sz="2005" dirty="0">
                <a:solidFill>
                  <a:srgbClr val="192954"/>
                </a:solidFill>
                <a:latin typeface="Aileron Regular"/>
              </a:rPr>
              <a:t> </a:t>
            </a:r>
            <a:r>
              <a:rPr lang="en-US" sz="2005" dirty="0" err="1">
                <a:solidFill>
                  <a:srgbClr val="192954"/>
                </a:solidFill>
                <a:latin typeface="Aileron Regular"/>
              </a:rPr>
              <a:t>penelitian</a:t>
            </a:r>
            <a:r>
              <a:rPr lang="en-US" sz="2005" dirty="0">
                <a:solidFill>
                  <a:srgbClr val="192954"/>
                </a:solidFill>
                <a:latin typeface="Aileron Regular"/>
              </a:rPr>
              <a:t> </a:t>
            </a:r>
            <a:r>
              <a:rPr lang="en-US" sz="2005" dirty="0" err="1">
                <a:solidFill>
                  <a:srgbClr val="192954"/>
                </a:solidFill>
                <a:latin typeface="Aileron Regular"/>
              </a:rPr>
              <a:t>berjumlah</a:t>
            </a:r>
            <a:r>
              <a:rPr lang="en-US" sz="2005" dirty="0">
                <a:solidFill>
                  <a:srgbClr val="192954"/>
                </a:solidFill>
                <a:latin typeface="Aileron Regular"/>
              </a:rPr>
              <a:t> 6 orang yang </a:t>
            </a:r>
            <a:r>
              <a:rPr lang="en-US" sz="2005" dirty="0" err="1">
                <a:solidFill>
                  <a:srgbClr val="192954"/>
                </a:solidFill>
                <a:latin typeface="Aileron Regular"/>
              </a:rPr>
              <a:t>dipilih</a:t>
            </a:r>
            <a:r>
              <a:rPr lang="en-US" sz="2005" dirty="0">
                <a:solidFill>
                  <a:srgbClr val="192954"/>
                </a:solidFill>
                <a:latin typeface="Aileron Regular"/>
              </a:rPr>
              <a:t> </a:t>
            </a:r>
            <a:r>
              <a:rPr lang="en-US" sz="2005" dirty="0" err="1">
                <a:solidFill>
                  <a:srgbClr val="192954"/>
                </a:solidFill>
                <a:latin typeface="Aileron Regular"/>
              </a:rPr>
              <a:t>menggunakan</a:t>
            </a:r>
            <a:r>
              <a:rPr lang="en-US" sz="2005" dirty="0">
                <a:solidFill>
                  <a:srgbClr val="192954"/>
                </a:solidFill>
                <a:latin typeface="Aileron Regular"/>
              </a:rPr>
              <a:t> </a:t>
            </a:r>
            <a:r>
              <a:rPr lang="en-US" sz="2005" dirty="0" err="1">
                <a:solidFill>
                  <a:srgbClr val="192954"/>
                </a:solidFill>
                <a:latin typeface="Aileron Regular"/>
              </a:rPr>
              <a:t>teknik</a:t>
            </a:r>
            <a:r>
              <a:rPr lang="en-US" sz="2005" dirty="0">
                <a:solidFill>
                  <a:srgbClr val="192954"/>
                </a:solidFill>
                <a:latin typeface="Aileron Regular"/>
              </a:rPr>
              <a:t> purposive sampling. Proses </a:t>
            </a:r>
            <a:r>
              <a:rPr lang="en-US" sz="2005" dirty="0" err="1">
                <a:solidFill>
                  <a:srgbClr val="192954"/>
                </a:solidFill>
                <a:latin typeface="Aileron Regular"/>
              </a:rPr>
              <a:t>pengumpulan</a:t>
            </a:r>
            <a:r>
              <a:rPr lang="en-US" sz="2005" dirty="0">
                <a:solidFill>
                  <a:srgbClr val="192954"/>
                </a:solidFill>
                <a:latin typeface="Aileron Regular"/>
              </a:rPr>
              <a:t> data </a:t>
            </a:r>
            <a:r>
              <a:rPr lang="en-US" sz="2005" dirty="0" err="1">
                <a:solidFill>
                  <a:srgbClr val="192954"/>
                </a:solidFill>
                <a:latin typeface="Aileron Regular"/>
              </a:rPr>
              <a:t>dilakukan</a:t>
            </a:r>
            <a:r>
              <a:rPr lang="en-US" sz="2005" dirty="0">
                <a:solidFill>
                  <a:srgbClr val="192954"/>
                </a:solidFill>
                <a:latin typeface="Aileron Regular"/>
              </a:rPr>
              <a:t> </a:t>
            </a:r>
            <a:r>
              <a:rPr lang="en-US" sz="2005" dirty="0" err="1">
                <a:solidFill>
                  <a:srgbClr val="192954"/>
                </a:solidFill>
                <a:latin typeface="Aileron Regular"/>
              </a:rPr>
              <a:t>dengan</a:t>
            </a:r>
            <a:r>
              <a:rPr lang="en-US" sz="2005" dirty="0">
                <a:solidFill>
                  <a:srgbClr val="192954"/>
                </a:solidFill>
                <a:latin typeface="Aileron Regular"/>
              </a:rPr>
              <a:t> </a:t>
            </a:r>
            <a:r>
              <a:rPr lang="en-US" sz="2005" dirty="0" err="1">
                <a:solidFill>
                  <a:srgbClr val="192954"/>
                </a:solidFill>
                <a:latin typeface="Aileron Regular"/>
              </a:rPr>
              <a:t>teknik</a:t>
            </a:r>
            <a:r>
              <a:rPr lang="en-US" sz="2005" dirty="0">
                <a:solidFill>
                  <a:srgbClr val="192954"/>
                </a:solidFill>
                <a:latin typeface="Aileron Regular"/>
              </a:rPr>
              <a:t> </a:t>
            </a:r>
            <a:r>
              <a:rPr lang="en-US" sz="2005" dirty="0" err="1">
                <a:solidFill>
                  <a:srgbClr val="192954"/>
                </a:solidFill>
                <a:latin typeface="Aileron Regular"/>
              </a:rPr>
              <a:t>wawancara</a:t>
            </a:r>
            <a:r>
              <a:rPr lang="en-US" sz="2005" dirty="0">
                <a:solidFill>
                  <a:srgbClr val="192954"/>
                </a:solidFill>
                <a:latin typeface="Aileron Regular"/>
              </a:rPr>
              <a:t> semi </a:t>
            </a:r>
            <a:r>
              <a:rPr lang="en-US" sz="2005" dirty="0" err="1">
                <a:solidFill>
                  <a:srgbClr val="192954"/>
                </a:solidFill>
                <a:latin typeface="Aileron Regular"/>
              </a:rPr>
              <a:t>terstruktur</a:t>
            </a:r>
            <a:r>
              <a:rPr lang="en-US" sz="2005" dirty="0">
                <a:solidFill>
                  <a:srgbClr val="192954"/>
                </a:solidFill>
                <a:latin typeface="Aileron Regular"/>
              </a:rPr>
              <a:t>. Data </a:t>
            </a:r>
            <a:r>
              <a:rPr lang="en-US" sz="2005" dirty="0" err="1">
                <a:solidFill>
                  <a:srgbClr val="192954"/>
                </a:solidFill>
                <a:latin typeface="Aileron Regular"/>
              </a:rPr>
              <a:t>penelitian</a:t>
            </a:r>
            <a:r>
              <a:rPr lang="en-US" sz="2005" dirty="0">
                <a:solidFill>
                  <a:srgbClr val="192954"/>
                </a:solidFill>
                <a:latin typeface="Aileron Regular"/>
              </a:rPr>
              <a:t> </a:t>
            </a:r>
            <a:r>
              <a:rPr lang="en-US" sz="2005" dirty="0" err="1">
                <a:solidFill>
                  <a:srgbClr val="192954"/>
                </a:solidFill>
                <a:latin typeface="Aileron Regular"/>
              </a:rPr>
              <a:t>dianalisis</a:t>
            </a:r>
            <a:r>
              <a:rPr lang="en-US" sz="2005" dirty="0">
                <a:solidFill>
                  <a:srgbClr val="192954"/>
                </a:solidFill>
                <a:latin typeface="Aileron Regular"/>
              </a:rPr>
              <a:t> </a:t>
            </a:r>
            <a:r>
              <a:rPr lang="en-US" sz="2005" dirty="0" err="1">
                <a:solidFill>
                  <a:srgbClr val="192954"/>
                </a:solidFill>
                <a:latin typeface="Aileron Regular"/>
              </a:rPr>
              <a:t>melalui</a:t>
            </a:r>
            <a:r>
              <a:rPr lang="en-US" sz="2005" dirty="0">
                <a:solidFill>
                  <a:srgbClr val="192954"/>
                </a:solidFill>
                <a:latin typeface="Aileron Regular"/>
              </a:rPr>
              <a:t> </a:t>
            </a:r>
            <a:r>
              <a:rPr lang="en-US" sz="2005" dirty="0" err="1">
                <a:solidFill>
                  <a:srgbClr val="192954"/>
                </a:solidFill>
                <a:latin typeface="Aileron Regular"/>
              </a:rPr>
              <a:t>tiga</a:t>
            </a:r>
            <a:r>
              <a:rPr lang="en-US" sz="2005" dirty="0">
                <a:solidFill>
                  <a:srgbClr val="192954"/>
                </a:solidFill>
                <a:latin typeface="Aileron Regular"/>
              </a:rPr>
              <a:t> </a:t>
            </a:r>
            <a:r>
              <a:rPr lang="en-US" sz="2005" dirty="0" err="1">
                <a:solidFill>
                  <a:srgbClr val="192954"/>
                </a:solidFill>
                <a:latin typeface="Aileron Regular"/>
              </a:rPr>
              <a:t>tahapan</a:t>
            </a:r>
            <a:r>
              <a:rPr lang="en-US" sz="2005" dirty="0">
                <a:solidFill>
                  <a:srgbClr val="192954"/>
                </a:solidFill>
                <a:latin typeface="Aileron Regular"/>
              </a:rPr>
              <a:t>, </a:t>
            </a:r>
            <a:r>
              <a:rPr lang="en-US" sz="2005" dirty="0" err="1">
                <a:solidFill>
                  <a:srgbClr val="192954"/>
                </a:solidFill>
                <a:latin typeface="Aileron Regular"/>
              </a:rPr>
              <a:t>yaitu</a:t>
            </a:r>
            <a:r>
              <a:rPr lang="en-US" sz="2005" dirty="0">
                <a:solidFill>
                  <a:srgbClr val="192954"/>
                </a:solidFill>
                <a:latin typeface="Aileron Regular"/>
              </a:rPr>
              <a:t> </a:t>
            </a:r>
            <a:r>
              <a:rPr lang="en-US" sz="2005" dirty="0" err="1">
                <a:solidFill>
                  <a:srgbClr val="192954"/>
                </a:solidFill>
                <a:latin typeface="Aileron Regular"/>
              </a:rPr>
              <a:t>reduksi</a:t>
            </a:r>
            <a:r>
              <a:rPr lang="en-US" sz="2005" dirty="0">
                <a:solidFill>
                  <a:srgbClr val="192954"/>
                </a:solidFill>
                <a:latin typeface="Aileron Regular"/>
              </a:rPr>
              <a:t> data, </a:t>
            </a:r>
            <a:r>
              <a:rPr lang="en-US" sz="2005" dirty="0" err="1">
                <a:solidFill>
                  <a:srgbClr val="192954"/>
                </a:solidFill>
                <a:latin typeface="Aileron Regular"/>
              </a:rPr>
              <a:t>penyajian</a:t>
            </a:r>
            <a:r>
              <a:rPr lang="en-US" sz="2005" dirty="0">
                <a:solidFill>
                  <a:srgbClr val="192954"/>
                </a:solidFill>
                <a:latin typeface="Aileron Regular"/>
              </a:rPr>
              <a:t> data, </a:t>
            </a:r>
            <a:r>
              <a:rPr lang="en-US" sz="2005" dirty="0" err="1">
                <a:solidFill>
                  <a:srgbClr val="192954"/>
                </a:solidFill>
                <a:latin typeface="Aileron Regular"/>
              </a:rPr>
              <a:t>dan</a:t>
            </a:r>
            <a:r>
              <a:rPr lang="en-US" sz="2005" dirty="0">
                <a:solidFill>
                  <a:srgbClr val="192954"/>
                </a:solidFill>
                <a:latin typeface="Aileron Regular"/>
              </a:rPr>
              <a:t> </a:t>
            </a:r>
            <a:r>
              <a:rPr lang="en-US" sz="2005" dirty="0" err="1">
                <a:solidFill>
                  <a:srgbClr val="192954"/>
                </a:solidFill>
                <a:latin typeface="Aileron Regular"/>
              </a:rPr>
              <a:t>penarikan</a:t>
            </a:r>
            <a:r>
              <a:rPr lang="en-US" sz="2005" dirty="0">
                <a:solidFill>
                  <a:srgbClr val="192954"/>
                </a:solidFill>
                <a:latin typeface="Aileron Regular"/>
              </a:rPr>
              <a:t> </a:t>
            </a:r>
            <a:r>
              <a:rPr lang="en-US" sz="2005" dirty="0" err="1">
                <a:solidFill>
                  <a:srgbClr val="192954"/>
                </a:solidFill>
                <a:latin typeface="Aileron Regular"/>
              </a:rPr>
              <a:t>kesimpulan</a:t>
            </a:r>
            <a:r>
              <a:rPr lang="en-US" sz="2005" dirty="0">
                <a:solidFill>
                  <a:srgbClr val="192954"/>
                </a:solidFill>
                <a:latin typeface="Aileron Regular"/>
              </a:rPr>
              <a:t>. </a:t>
            </a:r>
            <a:r>
              <a:rPr lang="en-US" sz="2005" dirty="0" err="1">
                <a:solidFill>
                  <a:srgbClr val="192954"/>
                </a:solidFill>
                <a:latin typeface="Aileron Regular"/>
              </a:rPr>
              <a:t>Hasil</a:t>
            </a:r>
            <a:r>
              <a:rPr lang="en-US" sz="2005" dirty="0">
                <a:solidFill>
                  <a:srgbClr val="192954"/>
                </a:solidFill>
                <a:latin typeface="Aileron Regular"/>
              </a:rPr>
              <a:t> </a:t>
            </a:r>
            <a:r>
              <a:rPr lang="en-US" sz="2005" dirty="0" err="1">
                <a:solidFill>
                  <a:srgbClr val="192954"/>
                </a:solidFill>
                <a:latin typeface="Aileron Regular"/>
              </a:rPr>
              <a:t>penelitian</a:t>
            </a:r>
            <a:r>
              <a:rPr lang="en-US" sz="2005" dirty="0">
                <a:solidFill>
                  <a:srgbClr val="192954"/>
                </a:solidFill>
                <a:latin typeface="Aileron Regular"/>
              </a:rPr>
              <a:t> </a:t>
            </a:r>
            <a:r>
              <a:rPr lang="en-US" sz="2005" dirty="0" err="1">
                <a:solidFill>
                  <a:srgbClr val="192954"/>
                </a:solidFill>
                <a:latin typeface="Aileron Regular"/>
              </a:rPr>
              <a:t>menunjukkan</a:t>
            </a:r>
            <a:r>
              <a:rPr lang="en-US" sz="2005" dirty="0">
                <a:solidFill>
                  <a:srgbClr val="192954"/>
                </a:solidFill>
                <a:latin typeface="Aileron Regular"/>
              </a:rPr>
              <a:t> </a:t>
            </a:r>
            <a:r>
              <a:rPr lang="en-US" sz="2005" dirty="0" err="1">
                <a:solidFill>
                  <a:srgbClr val="192954"/>
                </a:solidFill>
                <a:latin typeface="Aileron Regular"/>
              </a:rPr>
              <a:t>bahwa</a:t>
            </a:r>
            <a:r>
              <a:rPr lang="en-US" sz="2005" dirty="0">
                <a:solidFill>
                  <a:srgbClr val="192954"/>
                </a:solidFill>
                <a:latin typeface="Aileron Regular"/>
              </a:rPr>
              <a:t> </a:t>
            </a:r>
            <a:r>
              <a:rPr lang="en-US" sz="2005" dirty="0" err="1">
                <a:solidFill>
                  <a:srgbClr val="192954"/>
                </a:solidFill>
                <a:latin typeface="Aileron Regular"/>
              </a:rPr>
              <a:t>petani</a:t>
            </a:r>
            <a:r>
              <a:rPr lang="en-US" sz="2005" dirty="0">
                <a:solidFill>
                  <a:srgbClr val="192954"/>
                </a:solidFill>
                <a:latin typeface="Aileron Regular"/>
              </a:rPr>
              <a:t> </a:t>
            </a:r>
            <a:r>
              <a:rPr lang="en-US" sz="2005" dirty="0" err="1">
                <a:solidFill>
                  <a:srgbClr val="192954"/>
                </a:solidFill>
                <a:latin typeface="Aileron Regular"/>
              </a:rPr>
              <a:t>tebu</a:t>
            </a:r>
            <a:r>
              <a:rPr lang="en-US" sz="2005" dirty="0">
                <a:solidFill>
                  <a:srgbClr val="192954"/>
                </a:solidFill>
                <a:latin typeface="Aileron Regular"/>
              </a:rPr>
              <a:t> </a:t>
            </a:r>
            <a:r>
              <a:rPr lang="en-US" sz="2005" dirty="0" err="1">
                <a:solidFill>
                  <a:srgbClr val="192954"/>
                </a:solidFill>
                <a:latin typeface="Aileron Regular"/>
              </a:rPr>
              <a:t>memiliki</a:t>
            </a:r>
            <a:r>
              <a:rPr lang="en-US" sz="2005" dirty="0">
                <a:solidFill>
                  <a:srgbClr val="192954"/>
                </a:solidFill>
                <a:latin typeface="Aileron Regular"/>
              </a:rPr>
              <a:t> </a:t>
            </a:r>
            <a:r>
              <a:rPr lang="en-US" sz="2005" dirty="0" err="1">
                <a:solidFill>
                  <a:srgbClr val="192954"/>
                </a:solidFill>
                <a:latin typeface="Aileron Regular"/>
              </a:rPr>
              <a:t>kecenderungan</a:t>
            </a:r>
            <a:r>
              <a:rPr lang="en-US" sz="2005" dirty="0">
                <a:solidFill>
                  <a:srgbClr val="192954"/>
                </a:solidFill>
                <a:latin typeface="Aileron Regular"/>
              </a:rPr>
              <a:t> decision making style yang </a:t>
            </a:r>
            <a:r>
              <a:rPr lang="en-US" sz="2005" dirty="0" err="1">
                <a:solidFill>
                  <a:srgbClr val="192954"/>
                </a:solidFill>
                <a:latin typeface="Aileron Regular"/>
              </a:rPr>
              <a:t>berbeda-beda</a:t>
            </a:r>
            <a:r>
              <a:rPr lang="en-US" sz="2005" dirty="0">
                <a:solidFill>
                  <a:srgbClr val="192954"/>
                </a:solidFill>
                <a:latin typeface="Aileron Regular"/>
              </a:rPr>
              <a:t> </a:t>
            </a:r>
            <a:r>
              <a:rPr lang="en-US" sz="2005" dirty="0" err="1">
                <a:solidFill>
                  <a:srgbClr val="192954"/>
                </a:solidFill>
                <a:latin typeface="Aileron Regular"/>
              </a:rPr>
              <a:t>dalam</a:t>
            </a:r>
            <a:r>
              <a:rPr lang="en-US" sz="2005" dirty="0">
                <a:solidFill>
                  <a:srgbClr val="192954"/>
                </a:solidFill>
                <a:latin typeface="Aileron Regular"/>
              </a:rPr>
              <a:t> </a:t>
            </a:r>
            <a:r>
              <a:rPr lang="en-US" sz="2005" dirty="0" err="1">
                <a:solidFill>
                  <a:srgbClr val="192954"/>
                </a:solidFill>
                <a:latin typeface="Aileron Regular"/>
              </a:rPr>
              <a:t>memutuskan</a:t>
            </a:r>
            <a:r>
              <a:rPr lang="en-US" sz="2005" dirty="0">
                <a:solidFill>
                  <a:srgbClr val="192954"/>
                </a:solidFill>
                <a:latin typeface="Aileron Regular"/>
              </a:rPr>
              <a:t> </a:t>
            </a:r>
            <a:r>
              <a:rPr lang="en-US" sz="2005" dirty="0" err="1">
                <a:solidFill>
                  <a:srgbClr val="192954"/>
                </a:solidFill>
                <a:latin typeface="Aileron Regular"/>
              </a:rPr>
              <a:t>untuk</a:t>
            </a:r>
            <a:r>
              <a:rPr lang="en-US" sz="2005" dirty="0">
                <a:solidFill>
                  <a:srgbClr val="192954"/>
                </a:solidFill>
                <a:latin typeface="Aileron Regular"/>
              </a:rPr>
              <a:t> </a:t>
            </a:r>
            <a:r>
              <a:rPr lang="en-US" sz="2005" dirty="0" err="1">
                <a:solidFill>
                  <a:srgbClr val="192954"/>
                </a:solidFill>
                <a:latin typeface="Aileron Regular"/>
              </a:rPr>
              <a:t>menggunakan</a:t>
            </a:r>
            <a:r>
              <a:rPr lang="en-US" sz="2005" dirty="0">
                <a:solidFill>
                  <a:srgbClr val="192954"/>
                </a:solidFill>
                <a:latin typeface="Aileron Regular"/>
              </a:rPr>
              <a:t> </a:t>
            </a:r>
            <a:r>
              <a:rPr lang="en-US" sz="2005" dirty="0" err="1">
                <a:solidFill>
                  <a:srgbClr val="192954"/>
                </a:solidFill>
                <a:latin typeface="Aileron Regular"/>
              </a:rPr>
              <a:t>teknologi</a:t>
            </a:r>
            <a:r>
              <a:rPr lang="en-US" sz="2005" dirty="0">
                <a:solidFill>
                  <a:srgbClr val="192954"/>
                </a:solidFill>
                <a:latin typeface="Aileron Regular"/>
              </a:rPr>
              <a:t> </a:t>
            </a:r>
            <a:r>
              <a:rPr lang="en-US" sz="2005" dirty="0" err="1">
                <a:solidFill>
                  <a:srgbClr val="192954"/>
                </a:solidFill>
                <a:latin typeface="Aileron Regular"/>
              </a:rPr>
              <a:t>pertanian</a:t>
            </a:r>
            <a:r>
              <a:rPr lang="en-US" sz="2005" dirty="0">
                <a:solidFill>
                  <a:srgbClr val="192954"/>
                </a:solidFill>
                <a:latin typeface="Aileron Regular"/>
              </a:rPr>
              <a:t>. </a:t>
            </a:r>
            <a:r>
              <a:rPr lang="en-US" sz="2005" dirty="0" err="1">
                <a:solidFill>
                  <a:srgbClr val="192954"/>
                </a:solidFill>
                <a:latin typeface="Aileron Regular"/>
              </a:rPr>
              <a:t>Secara</a:t>
            </a:r>
            <a:r>
              <a:rPr lang="en-US" sz="2005" dirty="0">
                <a:solidFill>
                  <a:srgbClr val="192954"/>
                </a:solidFill>
                <a:latin typeface="Aileron Regular"/>
              </a:rPr>
              <a:t> </a:t>
            </a:r>
            <a:r>
              <a:rPr lang="en-US" sz="2005" dirty="0" err="1">
                <a:solidFill>
                  <a:srgbClr val="192954"/>
                </a:solidFill>
                <a:latin typeface="Aileron Regular"/>
              </a:rPr>
              <a:t>keseluruhan</a:t>
            </a:r>
            <a:r>
              <a:rPr lang="en-US" sz="2005" dirty="0">
                <a:solidFill>
                  <a:srgbClr val="192954"/>
                </a:solidFill>
                <a:latin typeface="Aileron Regular"/>
              </a:rPr>
              <a:t>, </a:t>
            </a:r>
            <a:r>
              <a:rPr lang="en-US" sz="2005" dirty="0" err="1">
                <a:solidFill>
                  <a:srgbClr val="192954"/>
                </a:solidFill>
                <a:latin typeface="Aileron Regular"/>
              </a:rPr>
              <a:t>terdapat</a:t>
            </a:r>
            <a:r>
              <a:rPr lang="en-US" sz="2005" dirty="0">
                <a:solidFill>
                  <a:srgbClr val="192954"/>
                </a:solidFill>
                <a:latin typeface="Aileron Regular"/>
              </a:rPr>
              <a:t> </a:t>
            </a:r>
            <a:r>
              <a:rPr lang="en-US" sz="2005" dirty="0" err="1">
                <a:solidFill>
                  <a:srgbClr val="192954"/>
                </a:solidFill>
                <a:latin typeface="Aileron Regular"/>
              </a:rPr>
              <a:t>dua</a:t>
            </a:r>
            <a:r>
              <a:rPr lang="en-US" sz="2005" dirty="0">
                <a:solidFill>
                  <a:srgbClr val="192954"/>
                </a:solidFill>
                <a:latin typeface="Aileron Regular"/>
              </a:rPr>
              <a:t> </a:t>
            </a:r>
            <a:r>
              <a:rPr lang="en-US" sz="2005" dirty="0" err="1">
                <a:solidFill>
                  <a:srgbClr val="192954"/>
                </a:solidFill>
                <a:latin typeface="Aileron Regular"/>
              </a:rPr>
              <a:t>kecenderungan</a:t>
            </a:r>
            <a:r>
              <a:rPr lang="en-US" sz="2005" dirty="0">
                <a:solidFill>
                  <a:srgbClr val="192954"/>
                </a:solidFill>
                <a:latin typeface="Aileron Regular"/>
              </a:rPr>
              <a:t> </a:t>
            </a:r>
            <a:r>
              <a:rPr lang="en-US" sz="2005" dirty="0" err="1">
                <a:solidFill>
                  <a:srgbClr val="192954"/>
                </a:solidFill>
                <a:latin typeface="Aileron Regular"/>
              </a:rPr>
              <a:t>petani</a:t>
            </a:r>
            <a:r>
              <a:rPr lang="en-US" sz="2005" dirty="0">
                <a:solidFill>
                  <a:srgbClr val="192954"/>
                </a:solidFill>
                <a:latin typeface="Aileron Regular"/>
              </a:rPr>
              <a:t> </a:t>
            </a:r>
            <a:r>
              <a:rPr lang="en-US" sz="2005" dirty="0" err="1">
                <a:solidFill>
                  <a:srgbClr val="192954"/>
                </a:solidFill>
                <a:latin typeface="Aileron Regular"/>
              </a:rPr>
              <a:t>tebu</a:t>
            </a:r>
            <a:r>
              <a:rPr lang="en-US" sz="2005" dirty="0">
                <a:solidFill>
                  <a:srgbClr val="192954"/>
                </a:solidFill>
                <a:latin typeface="Aileron Regular"/>
              </a:rPr>
              <a:t> di </a:t>
            </a:r>
            <a:r>
              <a:rPr lang="en-US" sz="2005" dirty="0" err="1">
                <a:solidFill>
                  <a:srgbClr val="192954"/>
                </a:solidFill>
                <a:latin typeface="Aileron Regular"/>
              </a:rPr>
              <a:t>Kecamatan</a:t>
            </a:r>
            <a:r>
              <a:rPr lang="en-US" sz="2005" dirty="0">
                <a:solidFill>
                  <a:srgbClr val="192954"/>
                </a:solidFill>
                <a:latin typeface="Aileron Regular"/>
              </a:rPr>
              <a:t> </a:t>
            </a:r>
            <a:r>
              <a:rPr lang="en-US" sz="2005" dirty="0" err="1">
                <a:solidFill>
                  <a:srgbClr val="192954"/>
                </a:solidFill>
                <a:latin typeface="Aileron Regular"/>
              </a:rPr>
              <a:t>Patimpeng</a:t>
            </a:r>
            <a:r>
              <a:rPr lang="en-US" sz="2005" dirty="0">
                <a:solidFill>
                  <a:srgbClr val="192954"/>
                </a:solidFill>
                <a:latin typeface="Aileron Regular"/>
              </a:rPr>
              <a:t> </a:t>
            </a:r>
            <a:r>
              <a:rPr lang="en-US" sz="2005" dirty="0" err="1">
                <a:solidFill>
                  <a:srgbClr val="192954"/>
                </a:solidFill>
                <a:latin typeface="Aileron Regular"/>
              </a:rPr>
              <a:t>dalam</a:t>
            </a:r>
            <a:r>
              <a:rPr lang="en-US" sz="2005" dirty="0">
                <a:solidFill>
                  <a:srgbClr val="192954"/>
                </a:solidFill>
                <a:latin typeface="Aileron Regular"/>
              </a:rPr>
              <a:t> </a:t>
            </a:r>
            <a:r>
              <a:rPr lang="en-US" sz="2005" dirty="0" err="1">
                <a:solidFill>
                  <a:srgbClr val="192954"/>
                </a:solidFill>
                <a:latin typeface="Aileron Regular"/>
              </a:rPr>
              <a:t>memutuskan</a:t>
            </a:r>
            <a:r>
              <a:rPr lang="en-US" sz="2005" dirty="0">
                <a:solidFill>
                  <a:srgbClr val="192954"/>
                </a:solidFill>
                <a:latin typeface="Aileron Regular"/>
              </a:rPr>
              <a:t> </a:t>
            </a:r>
            <a:r>
              <a:rPr lang="en-US" sz="2005" dirty="0" err="1">
                <a:solidFill>
                  <a:srgbClr val="192954"/>
                </a:solidFill>
                <a:latin typeface="Aileron Regular"/>
              </a:rPr>
              <a:t>menggunakan</a:t>
            </a:r>
            <a:r>
              <a:rPr lang="en-US" sz="2005" dirty="0">
                <a:solidFill>
                  <a:srgbClr val="192954"/>
                </a:solidFill>
                <a:latin typeface="Aileron Regular"/>
              </a:rPr>
              <a:t> </a:t>
            </a:r>
            <a:r>
              <a:rPr lang="en-US" sz="2005" dirty="0" err="1">
                <a:solidFill>
                  <a:srgbClr val="192954"/>
                </a:solidFill>
                <a:latin typeface="Aileron Regular"/>
              </a:rPr>
              <a:t>peralatan</a:t>
            </a:r>
            <a:r>
              <a:rPr lang="en-US" sz="2005" dirty="0">
                <a:solidFill>
                  <a:srgbClr val="192954"/>
                </a:solidFill>
                <a:latin typeface="Aileron Regular"/>
              </a:rPr>
              <a:t> </a:t>
            </a:r>
            <a:r>
              <a:rPr lang="en-US" sz="2005" dirty="0" err="1">
                <a:solidFill>
                  <a:srgbClr val="192954"/>
                </a:solidFill>
                <a:latin typeface="Aileron Regular"/>
              </a:rPr>
              <a:t>teknologi</a:t>
            </a:r>
            <a:r>
              <a:rPr lang="en-US" sz="2005" dirty="0">
                <a:solidFill>
                  <a:srgbClr val="192954"/>
                </a:solidFill>
                <a:latin typeface="Aileron Regular"/>
              </a:rPr>
              <a:t> </a:t>
            </a:r>
            <a:r>
              <a:rPr lang="en-US" sz="2005" dirty="0" err="1">
                <a:solidFill>
                  <a:srgbClr val="192954"/>
                </a:solidFill>
                <a:latin typeface="Aileron Regular"/>
              </a:rPr>
              <a:t>pertanian</a:t>
            </a:r>
            <a:r>
              <a:rPr lang="en-US" sz="2005" dirty="0">
                <a:solidFill>
                  <a:srgbClr val="192954"/>
                </a:solidFill>
                <a:latin typeface="Aileron Regular"/>
              </a:rPr>
              <a:t>. </a:t>
            </a:r>
            <a:r>
              <a:rPr lang="en-US" sz="2005" dirty="0" err="1">
                <a:solidFill>
                  <a:srgbClr val="192954"/>
                </a:solidFill>
                <a:latin typeface="Aileron Regular"/>
              </a:rPr>
              <a:t>Subjek</a:t>
            </a:r>
            <a:r>
              <a:rPr lang="en-US" sz="2005" dirty="0">
                <a:solidFill>
                  <a:srgbClr val="192954"/>
                </a:solidFill>
                <a:latin typeface="Aileron Regular"/>
              </a:rPr>
              <a:t> yang </a:t>
            </a:r>
            <a:r>
              <a:rPr lang="en-US" sz="2005" dirty="0" err="1">
                <a:solidFill>
                  <a:srgbClr val="192954"/>
                </a:solidFill>
                <a:latin typeface="Aileron Regular"/>
              </a:rPr>
              <a:t>berstatus</a:t>
            </a:r>
            <a:r>
              <a:rPr lang="en-US" sz="2005" dirty="0">
                <a:solidFill>
                  <a:srgbClr val="192954"/>
                </a:solidFill>
                <a:latin typeface="Aileron Regular"/>
              </a:rPr>
              <a:t> </a:t>
            </a:r>
            <a:r>
              <a:rPr lang="en-US" sz="2005" dirty="0" err="1">
                <a:solidFill>
                  <a:srgbClr val="192954"/>
                </a:solidFill>
                <a:latin typeface="Aileron Regular"/>
              </a:rPr>
              <a:t>sebagai</a:t>
            </a:r>
            <a:r>
              <a:rPr lang="en-US" sz="2005" dirty="0">
                <a:solidFill>
                  <a:srgbClr val="192954"/>
                </a:solidFill>
                <a:latin typeface="Aileron Regular"/>
              </a:rPr>
              <a:t> </a:t>
            </a:r>
            <a:r>
              <a:rPr lang="en-US" sz="2005" dirty="0" err="1">
                <a:solidFill>
                  <a:srgbClr val="192954"/>
                </a:solidFill>
                <a:latin typeface="Aileron Regular"/>
              </a:rPr>
              <a:t>anggota</a:t>
            </a:r>
            <a:r>
              <a:rPr lang="en-US" sz="2005" dirty="0">
                <a:solidFill>
                  <a:srgbClr val="192954"/>
                </a:solidFill>
                <a:latin typeface="Aileron Regular"/>
              </a:rPr>
              <a:t> </a:t>
            </a:r>
            <a:r>
              <a:rPr lang="en-US" sz="2005" dirty="0" err="1">
                <a:solidFill>
                  <a:srgbClr val="192954"/>
                </a:solidFill>
                <a:latin typeface="Aileron Regular"/>
              </a:rPr>
              <a:t>kelompok</a:t>
            </a:r>
            <a:r>
              <a:rPr lang="en-US" sz="2005" dirty="0">
                <a:solidFill>
                  <a:srgbClr val="192954"/>
                </a:solidFill>
                <a:latin typeface="Aileron Regular"/>
              </a:rPr>
              <a:t> </a:t>
            </a:r>
            <a:r>
              <a:rPr lang="en-US" sz="2005" dirty="0" err="1">
                <a:solidFill>
                  <a:srgbClr val="192954"/>
                </a:solidFill>
                <a:latin typeface="Aileron Regular"/>
              </a:rPr>
              <a:t>tani</a:t>
            </a:r>
            <a:r>
              <a:rPr lang="en-US" sz="2005" dirty="0">
                <a:solidFill>
                  <a:srgbClr val="192954"/>
                </a:solidFill>
                <a:latin typeface="Aileron Regular"/>
              </a:rPr>
              <a:t>, </a:t>
            </a:r>
            <a:r>
              <a:rPr lang="en-US" sz="2005" dirty="0" err="1">
                <a:solidFill>
                  <a:srgbClr val="192954"/>
                </a:solidFill>
                <a:latin typeface="Aileron Regular"/>
              </a:rPr>
              <a:t>memiliki</a:t>
            </a:r>
            <a:r>
              <a:rPr lang="en-US" sz="2005" dirty="0">
                <a:solidFill>
                  <a:srgbClr val="192954"/>
                </a:solidFill>
                <a:latin typeface="Aileron Regular"/>
              </a:rPr>
              <a:t> </a:t>
            </a:r>
            <a:r>
              <a:rPr lang="en-US" sz="2005" dirty="0" err="1">
                <a:solidFill>
                  <a:srgbClr val="192954"/>
                </a:solidFill>
                <a:latin typeface="Aileron Regular"/>
              </a:rPr>
              <a:t>kecenderungan</a:t>
            </a:r>
            <a:r>
              <a:rPr lang="en-US" sz="2005" dirty="0">
                <a:solidFill>
                  <a:srgbClr val="192954"/>
                </a:solidFill>
                <a:latin typeface="Aileron Regular"/>
              </a:rPr>
              <a:t> DMS behavioral </a:t>
            </a:r>
            <a:r>
              <a:rPr lang="en-US" sz="2005" dirty="0" err="1">
                <a:solidFill>
                  <a:srgbClr val="192954"/>
                </a:solidFill>
                <a:latin typeface="Aileron Regular"/>
              </a:rPr>
              <a:t>karena</a:t>
            </a:r>
            <a:r>
              <a:rPr lang="en-US" sz="2005" dirty="0">
                <a:solidFill>
                  <a:srgbClr val="192954"/>
                </a:solidFill>
                <a:latin typeface="Aileron Regular"/>
              </a:rPr>
              <a:t> </a:t>
            </a:r>
            <a:r>
              <a:rPr lang="en-US" sz="2005" dirty="0" err="1">
                <a:solidFill>
                  <a:srgbClr val="192954"/>
                </a:solidFill>
                <a:latin typeface="Aileron Regular"/>
              </a:rPr>
              <a:t>cenderung</a:t>
            </a:r>
            <a:r>
              <a:rPr lang="en-US" sz="2005" dirty="0">
                <a:solidFill>
                  <a:srgbClr val="192954"/>
                </a:solidFill>
                <a:latin typeface="Aileron Regular"/>
              </a:rPr>
              <a:t> </a:t>
            </a:r>
            <a:r>
              <a:rPr lang="en-US" sz="2005" dirty="0" err="1">
                <a:solidFill>
                  <a:srgbClr val="192954"/>
                </a:solidFill>
                <a:latin typeface="Aileron Regular"/>
              </a:rPr>
              <a:t>patuh</a:t>
            </a:r>
            <a:r>
              <a:rPr lang="en-US" sz="2005" dirty="0">
                <a:solidFill>
                  <a:srgbClr val="192954"/>
                </a:solidFill>
                <a:latin typeface="Aileron Regular"/>
              </a:rPr>
              <a:t> </a:t>
            </a:r>
            <a:r>
              <a:rPr lang="en-US" sz="2005" dirty="0" err="1">
                <a:solidFill>
                  <a:srgbClr val="192954"/>
                </a:solidFill>
                <a:latin typeface="Aileron Regular"/>
              </a:rPr>
              <a:t>terhadap</a:t>
            </a:r>
            <a:r>
              <a:rPr lang="en-US" sz="2005" dirty="0">
                <a:solidFill>
                  <a:srgbClr val="192954"/>
                </a:solidFill>
                <a:latin typeface="Aileron Regular"/>
              </a:rPr>
              <a:t> </a:t>
            </a:r>
            <a:r>
              <a:rPr lang="en-US" sz="2005" dirty="0" err="1">
                <a:solidFill>
                  <a:srgbClr val="192954"/>
                </a:solidFill>
                <a:latin typeface="Aileron Regular"/>
              </a:rPr>
              <a:t>otoritas</a:t>
            </a:r>
            <a:r>
              <a:rPr lang="en-US" sz="2005" dirty="0">
                <a:solidFill>
                  <a:srgbClr val="192954"/>
                </a:solidFill>
                <a:latin typeface="Aileron Regular"/>
              </a:rPr>
              <a:t> yang </a:t>
            </a:r>
            <a:r>
              <a:rPr lang="en-US" sz="2005" dirty="0" err="1">
                <a:solidFill>
                  <a:srgbClr val="192954"/>
                </a:solidFill>
                <a:latin typeface="Aileron Regular"/>
              </a:rPr>
              <a:t>ada</a:t>
            </a:r>
            <a:r>
              <a:rPr lang="en-US" sz="2005" dirty="0">
                <a:solidFill>
                  <a:srgbClr val="192954"/>
                </a:solidFill>
                <a:latin typeface="Aileron Regular"/>
              </a:rPr>
              <a:t>, </a:t>
            </a:r>
            <a:r>
              <a:rPr lang="en-US" sz="2005" dirty="0" err="1">
                <a:solidFill>
                  <a:srgbClr val="192954"/>
                </a:solidFill>
                <a:latin typeface="Aileron Regular"/>
              </a:rPr>
              <a:t>sedangkan</a:t>
            </a:r>
            <a:r>
              <a:rPr lang="en-US" sz="2005" dirty="0">
                <a:solidFill>
                  <a:srgbClr val="192954"/>
                </a:solidFill>
                <a:latin typeface="Aileron Regular"/>
              </a:rPr>
              <a:t> </a:t>
            </a:r>
            <a:r>
              <a:rPr lang="en-US" sz="2005" dirty="0" err="1">
                <a:solidFill>
                  <a:srgbClr val="192954"/>
                </a:solidFill>
                <a:latin typeface="Aileron Regular"/>
              </a:rPr>
              <a:t>subjek</a:t>
            </a:r>
            <a:r>
              <a:rPr lang="en-US" sz="2005" dirty="0">
                <a:solidFill>
                  <a:srgbClr val="192954"/>
                </a:solidFill>
                <a:latin typeface="Aileron Regular"/>
              </a:rPr>
              <a:t> yang </a:t>
            </a:r>
            <a:r>
              <a:rPr lang="en-US" sz="2005" dirty="0" err="1">
                <a:solidFill>
                  <a:srgbClr val="192954"/>
                </a:solidFill>
                <a:latin typeface="Aileron Regular"/>
              </a:rPr>
              <a:t>berstatus</a:t>
            </a:r>
            <a:r>
              <a:rPr lang="en-US" sz="2005" dirty="0">
                <a:solidFill>
                  <a:srgbClr val="192954"/>
                </a:solidFill>
                <a:latin typeface="Aileron Regular"/>
              </a:rPr>
              <a:t> </a:t>
            </a:r>
            <a:r>
              <a:rPr lang="en-US" sz="2005" dirty="0" err="1">
                <a:solidFill>
                  <a:srgbClr val="192954"/>
                </a:solidFill>
                <a:latin typeface="Aileron Regular"/>
              </a:rPr>
              <a:t>sebagai</a:t>
            </a:r>
            <a:r>
              <a:rPr lang="en-US" sz="2005" dirty="0">
                <a:solidFill>
                  <a:srgbClr val="192954"/>
                </a:solidFill>
                <a:latin typeface="Aileron Regular"/>
              </a:rPr>
              <a:t> </a:t>
            </a:r>
            <a:r>
              <a:rPr lang="en-US" sz="2005" dirty="0" err="1">
                <a:solidFill>
                  <a:srgbClr val="192954"/>
                </a:solidFill>
                <a:latin typeface="Aileron Regular"/>
              </a:rPr>
              <a:t>ketua</a:t>
            </a:r>
            <a:r>
              <a:rPr lang="en-US" sz="2005" dirty="0">
                <a:solidFill>
                  <a:srgbClr val="192954"/>
                </a:solidFill>
                <a:latin typeface="Aileron Regular"/>
              </a:rPr>
              <a:t> </a:t>
            </a:r>
            <a:r>
              <a:rPr lang="en-US" sz="2005" dirty="0" err="1">
                <a:solidFill>
                  <a:srgbClr val="192954"/>
                </a:solidFill>
                <a:latin typeface="Aileron Regular"/>
              </a:rPr>
              <a:t>atau</a:t>
            </a:r>
            <a:r>
              <a:rPr lang="en-US" sz="2005" dirty="0">
                <a:solidFill>
                  <a:srgbClr val="192954"/>
                </a:solidFill>
                <a:latin typeface="Aileron Regular"/>
              </a:rPr>
              <a:t> </a:t>
            </a:r>
            <a:r>
              <a:rPr lang="en-US" sz="2005" dirty="0" err="1">
                <a:solidFill>
                  <a:srgbClr val="192954"/>
                </a:solidFill>
                <a:latin typeface="Aileron Regular"/>
              </a:rPr>
              <a:t>pengelola</a:t>
            </a:r>
            <a:r>
              <a:rPr lang="en-US" sz="2005" dirty="0">
                <a:solidFill>
                  <a:srgbClr val="192954"/>
                </a:solidFill>
                <a:latin typeface="Aileron Regular"/>
              </a:rPr>
              <a:t> </a:t>
            </a:r>
            <a:r>
              <a:rPr lang="en-US" sz="2005" dirty="0" err="1">
                <a:solidFill>
                  <a:srgbClr val="192954"/>
                </a:solidFill>
                <a:latin typeface="Aileron Regular"/>
              </a:rPr>
              <a:t>kelompok</a:t>
            </a:r>
            <a:r>
              <a:rPr lang="en-US" sz="2005" dirty="0">
                <a:solidFill>
                  <a:srgbClr val="192954"/>
                </a:solidFill>
                <a:latin typeface="Aileron Regular"/>
              </a:rPr>
              <a:t> </a:t>
            </a:r>
            <a:r>
              <a:rPr lang="en-US" sz="2005" dirty="0" err="1">
                <a:solidFill>
                  <a:srgbClr val="192954"/>
                </a:solidFill>
                <a:latin typeface="Aileron Regular"/>
              </a:rPr>
              <a:t>tani</a:t>
            </a:r>
            <a:r>
              <a:rPr lang="en-US" sz="2005" dirty="0">
                <a:solidFill>
                  <a:srgbClr val="192954"/>
                </a:solidFill>
                <a:latin typeface="Aileron Regular"/>
              </a:rPr>
              <a:t>, </a:t>
            </a:r>
            <a:r>
              <a:rPr lang="en-US" sz="2005" dirty="0" err="1">
                <a:solidFill>
                  <a:srgbClr val="192954"/>
                </a:solidFill>
                <a:latin typeface="Aileron Regular"/>
              </a:rPr>
              <a:t>memiliki</a:t>
            </a:r>
            <a:r>
              <a:rPr lang="en-US" sz="2005" dirty="0">
                <a:solidFill>
                  <a:srgbClr val="192954"/>
                </a:solidFill>
                <a:latin typeface="Aileron Regular"/>
              </a:rPr>
              <a:t> </a:t>
            </a:r>
            <a:r>
              <a:rPr lang="en-US" sz="2005" dirty="0" err="1">
                <a:solidFill>
                  <a:srgbClr val="192954"/>
                </a:solidFill>
                <a:latin typeface="Aileron Regular"/>
              </a:rPr>
              <a:t>kecenderungan</a:t>
            </a:r>
            <a:r>
              <a:rPr lang="en-US" sz="2005" dirty="0">
                <a:solidFill>
                  <a:srgbClr val="192954"/>
                </a:solidFill>
                <a:latin typeface="Aileron Regular"/>
              </a:rPr>
              <a:t> DMS Directive </a:t>
            </a:r>
            <a:r>
              <a:rPr lang="en-US" sz="2005" dirty="0" err="1">
                <a:solidFill>
                  <a:srgbClr val="192954"/>
                </a:solidFill>
                <a:latin typeface="Aileron Regular"/>
              </a:rPr>
              <a:t>karena</a:t>
            </a:r>
            <a:r>
              <a:rPr lang="en-US" sz="2005" dirty="0">
                <a:solidFill>
                  <a:srgbClr val="192954"/>
                </a:solidFill>
                <a:latin typeface="Aileron Regular"/>
              </a:rPr>
              <a:t> </a:t>
            </a:r>
            <a:r>
              <a:rPr lang="en-US" sz="2005" dirty="0" err="1">
                <a:solidFill>
                  <a:srgbClr val="192954"/>
                </a:solidFill>
                <a:latin typeface="Aileron Regular"/>
              </a:rPr>
              <a:t>bersifat</a:t>
            </a:r>
            <a:r>
              <a:rPr lang="en-US" sz="2005" dirty="0">
                <a:solidFill>
                  <a:srgbClr val="192954"/>
                </a:solidFill>
                <a:latin typeface="Aileron Regular"/>
              </a:rPr>
              <a:t> </a:t>
            </a:r>
            <a:r>
              <a:rPr lang="en-US" sz="2005" dirty="0" err="1">
                <a:solidFill>
                  <a:srgbClr val="192954"/>
                </a:solidFill>
                <a:latin typeface="Aileron Regular"/>
              </a:rPr>
              <a:t>agresif</a:t>
            </a:r>
            <a:r>
              <a:rPr lang="en-US" sz="2005" dirty="0">
                <a:solidFill>
                  <a:srgbClr val="192954"/>
                </a:solidFill>
                <a:latin typeface="Aileron Regular"/>
              </a:rPr>
              <a:t> </a:t>
            </a:r>
            <a:r>
              <a:rPr lang="en-US" sz="2005" dirty="0" err="1">
                <a:solidFill>
                  <a:srgbClr val="192954"/>
                </a:solidFill>
                <a:latin typeface="Aileron Regular"/>
              </a:rPr>
              <a:t>dalam</a:t>
            </a:r>
            <a:r>
              <a:rPr lang="en-US" sz="2005" dirty="0">
                <a:solidFill>
                  <a:srgbClr val="192954"/>
                </a:solidFill>
                <a:latin typeface="Aileron Regular"/>
              </a:rPr>
              <a:t> </a:t>
            </a:r>
            <a:r>
              <a:rPr lang="en-US" sz="2005" dirty="0" err="1">
                <a:solidFill>
                  <a:srgbClr val="192954"/>
                </a:solidFill>
                <a:latin typeface="Aileron Regular"/>
              </a:rPr>
              <a:t>mengambil</a:t>
            </a:r>
            <a:r>
              <a:rPr lang="en-US" sz="2005" dirty="0">
                <a:solidFill>
                  <a:srgbClr val="192954"/>
                </a:solidFill>
                <a:latin typeface="Aileron Regular"/>
              </a:rPr>
              <a:t> </a:t>
            </a:r>
            <a:r>
              <a:rPr lang="en-US" sz="2005" dirty="0" err="1">
                <a:solidFill>
                  <a:srgbClr val="192954"/>
                </a:solidFill>
                <a:latin typeface="Aileron Regular"/>
              </a:rPr>
              <a:t>keputusan</a:t>
            </a:r>
            <a:r>
              <a:rPr lang="en-US" sz="2005" dirty="0">
                <a:solidFill>
                  <a:srgbClr val="192954"/>
                </a:solidFill>
                <a:latin typeface="Aileron Regular"/>
              </a:rPr>
              <a:t>, </a:t>
            </a:r>
            <a:r>
              <a:rPr lang="en-US" sz="2005" dirty="0" err="1">
                <a:solidFill>
                  <a:srgbClr val="192954"/>
                </a:solidFill>
                <a:latin typeface="Aileron Regular"/>
              </a:rPr>
              <a:t>mengambil</a:t>
            </a:r>
            <a:r>
              <a:rPr lang="en-US" sz="2005" dirty="0">
                <a:solidFill>
                  <a:srgbClr val="192954"/>
                </a:solidFill>
                <a:latin typeface="Aileron Regular"/>
              </a:rPr>
              <a:t> </a:t>
            </a:r>
            <a:r>
              <a:rPr lang="en-US" sz="2005" dirty="0" err="1">
                <a:solidFill>
                  <a:srgbClr val="192954"/>
                </a:solidFill>
                <a:latin typeface="Aileron Regular"/>
              </a:rPr>
              <a:t>keputusan</a:t>
            </a:r>
            <a:r>
              <a:rPr lang="en-US" sz="2005" dirty="0">
                <a:solidFill>
                  <a:srgbClr val="192954"/>
                </a:solidFill>
                <a:latin typeface="Aileron Regular"/>
              </a:rPr>
              <a:t> </a:t>
            </a:r>
            <a:r>
              <a:rPr lang="en-US" sz="2005" dirty="0" err="1">
                <a:solidFill>
                  <a:srgbClr val="192954"/>
                </a:solidFill>
                <a:latin typeface="Aileron Regular"/>
              </a:rPr>
              <a:t>sendiri</a:t>
            </a:r>
            <a:r>
              <a:rPr lang="en-US" sz="2005" dirty="0">
                <a:solidFill>
                  <a:srgbClr val="192954"/>
                </a:solidFill>
                <a:latin typeface="Aileron Regular"/>
              </a:rPr>
              <a:t>, </a:t>
            </a:r>
            <a:r>
              <a:rPr lang="en-US" sz="2005" dirty="0" err="1">
                <a:solidFill>
                  <a:srgbClr val="192954"/>
                </a:solidFill>
                <a:latin typeface="Aileron Regular"/>
              </a:rPr>
              <a:t>bergantung</a:t>
            </a:r>
            <a:r>
              <a:rPr lang="en-US" sz="2005" dirty="0">
                <a:solidFill>
                  <a:srgbClr val="192954"/>
                </a:solidFill>
                <a:latin typeface="Aileron Regular"/>
              </a:rPr>
              <a:t> </a:t>
            </a:r>
            <a:r>
              <a:rPr lang="en-US" sz="2005" dirty="0" err="1">
                <a:solidFill>
                  <a:srgbClr val="192954"/>
                </a:solidFill>
                <a:latin typeface="Aileron Regular"/>
              </a:rPr>
              <a:t>pada</a:t>
            </a:r>
            <a:r>
              <a:rPr lang="en-US" sz="2005" dirty="0">
                <a:solidFill>
                  <a:srgbClr val="192954"/>
                </a:solidFill>
                <a:latin typeface="Aileron Regular"/>
              </a:rPr>
              <a:t> </a:t>
            </a:r>
            <a:r>
              <a:rPr lang="en-US" sz="2005" dirty="0" err="1">
                <a:solidFill>
                  <a:srgbClr val="192954"/>
                </a:solidFill>
                <a:latin typeface="Aileron Regular"/>
              </a:rPr>
              <a:t>aturan</a:t>
            </a:r>
            <a:r>
              <a:rPr lang="en-US" sz="2005" dirty="0">
                <a:solidFill>
                  <a:srgbClr val="192954"/>
                </a:solidFill>
                <a:latin typeface="Aileron Regular"/>
              </a:rPr>
              <a:t> </a:t>
            </a:r>
            <a:r>
              <a:rPr lang="en-US" sz="2005" dirty="0" err="1">
                <a:solidFill>
                  <a:srgbClr val="192954"/>
                </a:solidFill>
                <a:latin typeface="Aileron Regular"/>
              </a:rPr>
              <a:t>dan</a:t>
            </a:r>
            <a:r>
              <a:rPr lang="en-US" sz="2005" dirty="0">
                <a:solidFill>
                  <a:srgbClr val="192954"/>
                </a:solidFill>
                <a:latin typeface="Aileron Regular"/>
              </a:rPr>
              <a:t> proses yang </a:t>
            </a:r>
            <a:r>
              <a:rPr lang="en-US" sz="2005" dirty="0" err="1">
                <a:solidFill>
                  <a:srgbClr val="192954"/>
                </a:solidFill>
                <a:latin typeface="Aileron Regular"/>
              </a:rPr>
              <a:t>disepakati</a:t>
            </a:r>
            <a:r>
              <a:rPr lang="en-US" sz="2005" dirty="0">
                <a:solidFill>
                  <a:srgbClr val="192954"/>
                </a:solidFill>
                <a:latin typeface="Aileron Regular"/>
              </a:rPr>
              <a:t> </a:t>
            </a:r>
            <a:r>
              <a:rPr lang="en-US" sz="2005" dirty="0" err="1">
                <a:solidFill>
                  <a:srgbClr val="192954"/>
                </a:solidFill>
                <a:latin typeface="Aileron Regular"/>
              </a:rPr>
              <a:t>bersama</a:t>
            </a:r>
            <a:r>
              <a:rPr lang="en-US" sz="2005" dirty="0" smtClean="0">
                <a:solidFill>
                  <a:srgbClr val="192954"/>
                </a:solidFill>
                <a:latin typeface="Aileron Regular"/>
              </a:rPr>
              <a:t>. </a:t>
            </a:r>
            <a:r>
              <a:rPr lang="en-US" sz="2005" dirty="0" err="1" smtClean="0">
                <a:solidFill>
                  <a:srgbClr val="192954"/>
                </a:solidFill>
                <a:latin typeface="Aileron Regular"/>
              </a:rPr>
              <a:t>Kedua</a:t>
            </a:r>
            <a:r>
              <a:rPr lang="en-US" sz="2005" dirty="0" smtClean="0">
                <a:solidFill>
                  <a:srgbClr val="192954"/>
                </a:solidFill>
                <a:latin typeface="Aileron Regular"/>
              </a:rPr>
              <a:t> </a:t>
            </a:r>
            <a:r>
              <a:rPr lang="en-US" sz="2005" dirty="0" err="1" smtClean="0">
                <a:solidFill>
                  <a:srgbClr val="192954"/>
                </a:solidFill>
                <a:latin typeface="Aileron Regular"/>
              </a:rPr>
              <a:t>kelompok</a:t>
            </a:r>
            <a:r>
              <a:rPr lang="en-US" sz="2005" dirty="0" smtClean="0">
                <a:solidFill>
                  <a:srgbClr val="192954"/>
                </a:solidFill>
                <a:latin typeface="Aileron Regular"/>
              </a:rPr>
              <a:t> </a:t>
            </a:r>
            <a:r>
              <a:rPr lang="en-US" sz="2005" dirty="0" err="1" smtClean="0">
                <a:solidFill>
                  <a:srgbClr val="192954"/>
                </a:solidFill>
                <a:latin typeface="Aileron Regular"/>
              </a:rPr>
              <a:t>subjek</a:t>
            </a:r>
            <a:r>
              <a:rPr lang="en-US" sz="2005" dirty="0">
                <a:solidFill>
                  <a:srgbClr val="192954"/>
                </a:solidFill>
                <a:latin typeface="Aileron Regular"/>
              </a:rPr>
              <a:t> </a:t>
            </a:r>
            <a:r>
              <a:rPr lang="en-US" sz="2005" dirty="0" err="1" smtClean="0">
                <a:solidFill>
                  <a:srgbClr val="192954"/>
                </a:solidFill>
                <a:latin typeface="Aileron Regular"/>
              </a:rPr>
              <a:t>juga</a:t>
            </a:r>
            <a:r>
              <a:rPr lang="en-US" sz="2005" dirty="0" smtClean="0">
                <a:solidFill>
                  <a:srgbClr val="192954"/>
                </a:solidFill>
                <a:latin typeface="Aileron Regular"/>
              </a:rPr>
              <a:t> </a:t>
            </a:r>
            <a:r>
              <a:rPr lang="en-US" sz="2005" dirty="0" err="1" smtClean="0">
                <a:solidFill>
                  <a:srgbClr val="192954"/>
                </a:solidFill>
                <a:latin typeface="Aileron Regular"/>
              </a:rPr>
              <a:t>memiliki</a:t>
            </a:r>
            <a:r>
              <a:rPr lang="en-US" sz="2005" dirty="0" smtClean="0">
                <a:solidFill>
                  <a:srgbClr val="192954"/>
                </a:solidFill>
                <a:latin typeface="Aileron Regular"/>
              </a:rPr>
              <a:t> </a:t>
            </a:r>
            <a:r>
              <a:rPr lang="en-US" sz="2005" dirty="0" err="1" smtClean="0">
                <a:solidFill>
                  <a:srgbClr val="192954"/>
                </a:solidFill>
                <a:latin typeface="Aileron Regular"/>
              </a:rPr>
              <a:t>kecederungan</a:t>
            </a:r>
            <a:r>
              <a:rPr lang="en-US" sz="2005" dirty="0" smtClean="0">
                <a:solidFill>
                  <a:srgbClr val="192954"/>
                </a:solidFill>
                <a:latin typeface="Aileron Regular"/>
              </a:rPr>
              <a:t> DMS Analytical </a:t>
            </a:r>
            <a:r>
              <a:rPr lang="en-US" sz="2005" dirty="0" err="1" smtClean="0">
                <a:solidFill>
                  <a:srgbClr val="192954"/>
                </a:solidFill>
                <a:latin typeface="Aileron Regular"/>
              </a:rPr>
              <a:t>karena</a:t>
            </a:r>
            <a:r>
              <a:rPr lang="en-US" sz="2005" dirty="0">
                <a:solidFill>
                  <a:srgbClr val="192954"/>
                </a:solidFill>
                <a:latin typeface="Aileron Regular"/>
              </a:rPr>
              <a:t> </a:t>
            </a:r>
            <a:r>
              <a:rPr lang="en-US" sz="2005" dirty="0" err="1" smtClean="0">
                <a:solidFill>
                  <a:srgbClr val="192954"/>
                </a:solidFill>
                <a:latin typeface="Aileron Regular"/>
              </a:rPr>
              <a:t>cenderung</a:t>
            </a:r>
            <a:r>
              <a:rPr lang="en-US" sz="2005" dirty="0" smtClean="0">
                <a:solidFill>
                  <a:srgbClr val="192954"/>
                </a:solidFill>
                <a:latin typeface="Aileron Regular"/>
              </a:rPr>
              <a:t> </a:t>
            </a:r>
            <a:r>
              <a:rPr lang="en-US" sz="2005" dirty="0" err="1">
                <a:solidFill>
                  <a:srgbClr val="192954"/>
                </a:solidFill>
                <a:latin typeface="Aileron Regular"/>
              </a:rPr>
              <a:t>kreatif</a:t>
            </a:r>
            <a:r>
              <a:rPr lang="en-US" sz="2005" dirty="0">
                <a:solidFill>
                  <a:srgbClr val="192954"/>
                </a:solidFill>
                <a:latin typeface="Aileron Regular"/>
              </a:rPr>
              <a:t> </a:t>
            </a:r>
            <a:r>
              <a:rPr lang="en-US" sz="2005" dirty="0" err="1">
                <a:solidFill>
                  <a:srgbClr val="192954"/>
                </a:solidFill>
                <a:latin typeface="Aileron Regular"/>
              </a:rPr>
              <a:t>dan</a:t>
            </a:r>
            <a:r>
              <a:rPr lang="en-US" sz="2005" dirty="0">
                <a:solidFill>
                  <a:srgbClr val="192954"/>
                </a:solidFill>
                <a:latin typeface="Aileron Regular"/>
              </a:rPr>
              <a:t> </a:t>
            </a:r>
            <a:r>
              <a:rPr lang="en-US" sz="2005" dirty="0" err="1">
                <a:solidFill>
                  <a:srgbClr val="192954"/>
                </a:solidFill>
                <a:latin typeface="Aileron Regular"/>
              </a:rPr>
              <a:t>menganalisis</a:t>
            </a:r>
            <a:r>
              <a:rPr lang="en-US" sz="2005" dirty="0">
                <a:solidFill>
                  <a:srgbClr val="192954"/>
                </a:solidFill>
                <a:latin typeface="Aileron Regular"/>
              </a:rPr>
              <a:t> </a:t>
            </a:r>
            <a:r>
              <a:rPr lang="en-US" sz="2005" dirty="0" err="1">
                <a:solidFill>
                  <a:srgbClr val="192954"/>
                </a:solidFill>
                <a:latin typeface="Aileron Regular"/>
              </a:rPr>
              <a:t>secara</a:t>
            </a:r>
            <a:r>
              <a:rPr lang="en-US" sz="2005" dirty="0">
                <a:solidFill>
                  <a:srgbClr val="192954"/>
                </a:solidFill>
                <a:latin typeface="Aileron Regular"/>
              </a:rPr>
              <a:t> </a:t>
            </a:r>
            <a:r>
              <a:rPr lang="en-US" sz="2005" dirty="0" err="1">
                <a:solidFill>
                  <a:srgbClr val="192954"/>
                </a:solidFill>
                <a:latin typeface="Aileron Regular"/>
              </a:rPr>
              <a:t>sistematis</a:t>
            </a:r>
            <a:r>
              <a:rPr lang="en-US" sz="2005" dirty="0">
                <a:solidFill>
                  <a:srgbClr val="192954"/>
                </a:solidFill>
                <a:latin typeface="Aileron Regular"/>
              </a:rPr>
              <a:t> </a:t>
            </a:r>
            <a:r>
              <a:rPr lang="en-US" sz="2005" dirty="0" err="1">
                <a:solidFill>
                  <a:srgbClr val="192954"/>
                </a:solidFill>
                <a:latin typeface="Aileron Regular"/>
              </a:rPr>
              <a:t>terkait</a:t>
            </a:r>
            <a:r>
              <a:rPr lang="en-US" sz="2005" dirty="0">
                <a:solidFill>
                  <a:srgbClr val="192954"/>
                </a:solidFill>
                <a:latin typeface="Aileron Regular"/>
              </a:rPr>
              <a:t> </a:t>
            </a:r>
            <a:r>
              <a:rPr lang="en-US" sz="2005" dirty="0" err="1">
                <a:solidFill>
                  <a:srgbClr val="192954"/>
                </a:solidFill>
                <a:latin typeface="Aileron Regular"/>
              </a:rPr>
              <a:t>penggunaan</a:t>
            </a:r>
            <a:r>
              <a:rPr lang="en-US" sz="2005" dirty="0">
                <a:solidFill>
                  <a:srgbClr val="192954"/>
                </a:solidFill>
                <a:latin typeface="Aileron Regular"/>
              </a:rPr>
              <a:t> </a:t>
            </a:r>
            <a:r>
              <a:rPr lang="en-US" sz="2005" dirty="0" err="1">
                <a:solidFill>
                  <a:srgbClr val="192954"/>
                </a:solidFill>
                <a:latin typeface="Aileron Regular"/>
              </a:rPr>
              <a:t>teknologi</a:t>
            </a:r>
            <a:r>
              <a:rPr lang="en-US" sz="2005" dirty="0">
                <a:solidFill>
                  <a:srgbClr val="192954"/>
                </a:solidFill>
                <a:latin typeface="Aileron Regular"/>
              </a:rPr>
              <a:t> </a:t>
            </a:r>
            <a:r>
              <a:rPr lang="en-US" sz="2005" dirty="0" err="1">
                <a:solidFill>
                  <a:srgbClr val="192954"/>
                </a:solidFill>
                <a:latin typeface="Aileron Regular"/>
              </a:rPr>
              <a:t>pertanian</a:t>
            </a:r>
            <a:r>
              <a:rPr lang="en-US" sz="2005" dirty="0">
                <a:solidFill>
                  <a:srgbClr val="192954"/>
                </a:solidFill>
                <a:latin typeface="Aileron Regular"/>
              </a:rPr>
              <a:t> </a:t>
            </a:r>
            <a:r>
              <a:rPr lang="en-US" sz="2005" dirty="0" err="1">
                <a:solidFill>
                  <a:srgbClr val="192954"/>
                </a:solidFill>
                <a:latin typeface="Aileron Regular"/>
              </a:rPr>
              <a:t>sebelum</a:t>
            </a:r>
            <a:r>
              <a:rPr lang="en-US" sz="2005" dirty="0">
                <a:solidFill>
                  <a:srgbClr val="192954"/>
                </a:solidFill>
                <a:latin typeface="Aileron Regular"/>
              </a:rPr>
              <a:t> </a:t>
            </a:r>
            <a:r>
              <a:rPr lang="en-US" sz="2005" dirty="0" err="1">
                <a:solidFill>
                  <a:srgbClr val="192954"/>
                </a:solidFill>
                <a:latin typeface="Aileron Regular"/>
              </a:rPr>
              <a:t>memutuskan</a:t>
            </a:r>
            <a:r>
              <a:rPr lang="en-US" sz="2005" dirty="0">
                <a:solidFill>
                  <a:srgbClr val="192954"/>
                </a:solidFill>
                <a:latin typeface="Aileron Regular"/>
              </a:rPr>
              <a:t> </a:t>
            </a:r>
            <a:r>
              <a:rPr lang="en-US" sz="2005" dirty="0" err="1" smtClean="0">
                <a:solidFill>
                  <a:srgbClr val="192954"/>
                </a:solidFill>
                <a:latin typeface="Aileron Regular"/>
              </a:rPr>
              <a:t>menggunakan</a:t>
            </a:r>
            <a:r>
              <a:rPr lang="en-US" sz="2005" dirty="0" smtClean="0">
                <a:solidFill>
                  <a:srgbClr val="192954"/>
                </a:solidFill>
                <a:latin typeface="Aileron Regular"/>
              </a:rPr>
              <a:t> </a:t>
            </a:r>
            <a:r>
              <a:rPr lang="en-US" sz="2005" dirty="0" err="1">
                <a:solidFill>
                  <a:srgbClr val="192954"/>
                </a:solidFill>
                <a:latin typeface="Aileron Regular"/>
              </a:rPr>
              <a:t>teknologi</a:t>
            </a:r>
            <a:r>
              <a:rPr lang="en-US" sz="2005" dirty="0">
                <a:solidFill>
                  <a:srgbClr val="192954"/>
                </a:solidFill>
                <a:latin typeface="Aileron Regular"/>
              </a:rPr>
              <a:t> </a:t>
            </a:r>
            <a:r>
              <a:rPr lang="en-US" sz="2005" dirty="0" err="1" smtClean="0">
                <a:solidFill>
                  <a:srgbClr val="192954"/>
                </a:solidFill>
                <a:latin typeface="Aileron Regular"/>
              </a:rPr>
              <a:t>pertanian</a:t>
            </a:r>
            <a:r>
              <a:rPr lang="en-US" sz="2005" dirty="0" smtClean="0">
                <a:solidFill>
                  <a:srgbClr val="192954"/>
                </a:solidFill>
                <a:latin typeface="Aileron Regular"/>
              </a:rPr>
              <a:t>.</a:t>
            </a:r>
            <a:endParaRPr lang="en-US" sz="2005" dirty="0">
              <a:solidFill>
                <a:srgbClr val="192954"/>
              </a:solidFill>
              <a:latin typeface="Aileron Regular"/>
            </a:endParaRPr>
          </a:p>
        </p:txBody>
      </p:sp>
      <p:sp>
        <p:nvSpPr>
          <p:cNvPr id="3" name="TextBox 3"/>
          <p:cNvSpPr txBox="1"/>
          <p:nvPr/>
        </p:nvSpPr>
        <p:spPr>
          <a:xfrm>
            <a:off x="1664656" y="1124160"/>
            <a:ext cx="7036912" cy="773430"/>
          </a:xfrm>
          <a:prstGeom prst="rect">
            <a:avLst/>
          </a:prstGeom>
        </p:spPr>
        <p:txBody>
          <a:bodyPr lIns="0" tIns="0" rIns="0" bIns="0" rtlCol="0" anchor="t">
            <a:spAutoFit/>
          </a:bodyPr>
          <a:lstStyle/>
          <a:p>
            <a:pPr>
              <a:lnSpc>
                <a:spcPts val="5880"/>
              </a:lnSpc>
            </a:pPr>
            <a:r>
              <a:rPr lang="en-US" sz="5600" dirty="0">
                <a:solidFill>
                  <a:srgbClr val="192954"/>
                </a:solidFill>
                <a:latin typeface="Kollektif Bold"/>
              </a:rPr>
              <a:t>ABSTRAK</a:t>
            </a:r>
          </a:p>
        </p:txBody>
      </p:sp>
      <p:sp>
        <p:nvSpPr>
          <p:cNvPr id="4" name="AutoShape 4"/>
          <p:cNvSpPr/>
          <p:nvPr/>
        </p:nvSpPr>
        <p:spPr>
          <a:xfrm>
            <a:off x="1684976" y="8724900"/>
            <a:ext cx="14918048" cy="0"/>
          </a:xfrm>
          <a:prstGeom prst="line">
            <a:avLst/>
          </a:prstGeom>
          <a:ln w="9525" cap="rnd">
            <a:solidFill>
              <a:srgbClr val="000000"/>
            </a:solidFill>
            <a:prstDash val="solid"/>
            <a:headEnd type="none" w="sm" len="sm"/>
            <a:tailEnd type="none" w="sm" len="sm"/>
          </a:ln>
        </p:spPr>
      </p:sp>
      <p:sp>
        <p:nvSpPr>
          <p:cNvPr id="5" name="TextBox 5"/>
          <p:cNvSpPr txBox="1"/>
          <p:nvPr/>
        </p:nvSpPr>
        <p:spPr>
          <a:xfrm>
            <a:off x="14778904" y="8891404"/>
            <a:ext cx="1824120" cy="349250"/>
          </a:xfrm>
          <a:prstGeom prst="rect">
            <a:avLst/>
          </a:prstGeom>
        </p:spPr>
        <p:txBody>
          <a:bodyPr lIns="0" tIns="0" rIns="0" bIns="0" rtlCol="0" anchor="t">
            <a:spAutoFit/>
          </a:bodyPr>
          <a:lstStyle/>
          <a:p>
            <a:pPr marL="0" lvl="0" indent="0" algn="r">
              <a:lnSpc>
                <a:spcPts val="2800"/>
              </a:lnSpc>
              <a:spcBef>
                <a:spcPct val="0"/>
              </a:spcBef>
            </a:pPr>
            <a:r>
              <a:rPr lang="en-US" sz="2000" spc="40" dirty="0">
                <a:solidFill>
                  <a:srgbClr val="192954"/>
                </a:solidFill>
                <a:latin typeface="Aileron Heavy"/>
              </a:rPr>
              <a:t>03</a:t>
            </a:r>
          </a:p>
        </p:txBody>
      </p:sp>
      <p:sp>
        <p:nvSpPr>
          <p:cNvPr id="6" name="TextBox 6"/>
          <p:cNvSpPr txBox="1"/>
          <p:nvPr/>
        </p:nvSpPr>
        <p:spPr>
          <a:xfrm>
            <a:off x="1684976" y="8938895"/>
            <a:ext cx="3585175" cy="621030"/>
          </a:xfrm>
          <a:prstGeom prst="rect">
            <a:avLst/>
          </a:prstGeom>
        </p:spPr>
        <p:txBody>
          <a:bodyPr lIns="0" tIns="0" rIns="0" bIns="0" rtlCol="0" anchor="t">
            <a:spAutoFit/>
          </a:bodyPr>
          <a:lstStyle/>
          <a:p>
            <a:pPr>
              <a:lnSpc>
                <a:spcPts val="2520"/>
              </a:lnSpc>
            </a:pPr>
            <a:r>
              <a:rPr lang="en-US" sz="1800" spc="36">
                <a:solidFill>
                  <a:srgbClr val="192954"/>
                </a:solidFill>
                <a:latin typeface="Aileron Heavy"/>
              </a:rPr>
              <a:t>METODE-METODE</a:t>
            </a:r>
          </a:p>
          <a:p>
            <a:pPr marL="0" lvl="0" indent="0" algn="l">
              <a:lnSpc>
                <a:spcPts val="2520"/>
              </a:lnSpc>
              <a:spcBef>
                <a:spcPct val="0"/>
              </a:spcBef>
            </a:pPr>
            <a:r>
              <a:rPr lang="en-US" sz="1800" spc="36">
                <a:solidFill>
                  <a:srgbClr val="192954"/>
                </a:solidFill>
                <a:latin typeface="Aileron Heavy"/>
              </a:rPr>
              <a:t>PENELITIAN PSIKOLOGI</a:t>
            </a:r>
          </a:p>
        </p:txBody>
      </p:sp>
      <p:pic>
        <p:nvPicPr>
          <p:cNvPr id="7" name="Slide 3 Abstrak MMPP">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2000" y="884581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123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sp>
        <p:nvSpPr>
          <p:cNvPr id="2" name="AutoShape 2"/>
          <p:cNvSpPr/>
          <p:nvPr/>
        </p:nvSpPr>
        <p:spPr>
          <a:xfrm>
            <a:off x="1028700" y="9029382"/>
            <a:ext cx="14918048" cy="0"/>
          </a:xfrm>
          <a:prstGeom prst="line">
            <a:avLst/>
          </a:prstGeom>
          <a:ln w="9525" cap="rnd">
            <a:solidFill>
              <a:srgbClr val="000000"/>
            </a:solidFill>
            <a:prstDash val="solid"/>
            <a:headEnd type="none" w="sm" len="sm"/>
            <a:tailEnd type="none" w="sm" len="sm"/>
          </a:ln>
        </p:spPr>
      </p:sp>
      <p:grpSp>
        <p:nvGrpSpPr>
          <p:cNvPr id="3" name="Group 3"/>
          <p:cNvGrpSpPr/>
          <p:nvPr/>
        </p:nvGrpSpPr>
        <p:grpSpPr>
          <a:xfrm>
            <a:off x="678831" y="2011592"/>
            <a:ext cx="3720855" cy="2155365"/>
            <a:chOff x="0" y="0"/>
            <a:chExt cx="979978" cy="567668"/>
          </a:xfrm>
        </p:grpSpPr>
        <p:sp>
          <p:nvSpPr>
            <p:cNvPr id="4" name="Freeform 4"/>
            <p:cNvSpPr/>
            <p:nvPr/>
          </p:nvSpPr>
          <p:spPr>
            <a:xfrm>
              <a:off x="0" y="0"/>
              <a:ext cx="979978" cy="567668"/>
            </a:xfrm>
            <a:custGeom>
              <a:avLst/>
              <a:gdLst/>
              <a:ahLst/>
              <a:cxnLst/>
              <a:rect l="l" t="t" r="r" b="b"/>
              <a:pathLst>
                <a:path w="979978" h="567668">
                  <a:moveTo>
                    <a:pt x="106115" y="0"/>
                  </a:moveTo>
                  <a:lnTo>
                    <a:pt x="873864" y="0"/>
                  </a:lnTo>
                  <a:cubicBezTo>
                    <a:pt x="932469" y="0"/>
                    <a:pt x="979978" y="47509"/>
                    <a:pt x="979978" y="106115"/>
                  </a:cubicBezTo>
                  <a:lnTo>
                    <a:pt x="979978" y="461553"/>
                  </a:lnTo>
                  <a:cubicBezTo>
                    <a:pt x="979978" y="489697"/>
                    <a:pt x="968798" y="516688"/>
                    <a:pt x="948898" y="536588"/>
                  </a:cubicBezTo>
                  <a:cubicBezTo>
                    <a:pt x="928998" y="556488"/>
                    <a:pt x="902007" y="567668"/>
                    <a:pt x="873864" y="567668"/>
                  </a:cubicBezTo>
                  <a:lnTo>
                    <a:pt x="106115" y="567668"/>
                  </a:lnTo>
                  <a:cubicBezTo>
                    <a:pt x="47509" y="567668"/>
                    <a:pt x="0" y="520159"/>
                    <a:pt x="0" y="461553"/>
                  </a:cubicBezTo>
                  <a:lnTo>
                    <a:pt x="0" y="106115"/>
                  </a:lnTo>
                  <a:cubicBezTo>
                    <a:pt x="0" y="47509"/>
                    <a:pt x="47509" y="0"/>
                    <a:pt x="106115" y="0"/>
                  </a:cubicBezTo>
                  <a:close/>
                </a:path>
              </a:pathLst>
            </a:custGeom>
            <a:solidFill>
              <a:srgbClr val="E5E3C5"/>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grpSp>
        <p:nvGrpSpPr>
          <p:cNvPr id="6" name="Group 6"/>
          <p:cNvGrpSpPr/>
          <p:nvPr/>
        </p:nvGrpSpPr>
        <p:grpSpPr>
          <a:xfrm>
            <a:off x="5904130" y="2011592"/>
            <a:ext cx="3720855" cy="2155365"/>
            <a:chOff x="0" y="0"/>
            <a:chExt cx="979978" cy="567668"/>
          </a:xfrm>
        </p:grpSpPr>
        <p:sp>
          <p:nvSpPr>
            <p:cNvPr id="7" name="Freeform 7"/>
            <p:cNvSpPr/>
            <p:nvPr/>
          </p:nvSpPr>
          <p:spPr>
            <a:xfrm>
              <a:off x="0" y="0"/>
              <a:ext cx="979978" cy="567668"/>
            </a:xfrm>
            <a:custGeom>
              <a:avLst/>
              <a:gdLst/>
              <a:ahLst/>
              <a:cxnLst/>
              <a:rect l="l" t="t" r="r" b="b"/>
              <a:pathLst>
                <a:path w="979978" h="567668">
                  <a:moveTo>
                    <a:pt x="106115" y="0"/>
                  </a:moveTo>
                  <a:lnTo>
                    <a:pt x="873864" y="0"/>
                  </a:lnTo>
                  <a:cubicBezTo>
                    <a:pt x="932469" y="0"/>
                    <a:pt x="979978" y="47509"/>
                    <a:pt x="979978" y="106115"/>
                  </a:cubicBezTo>
                  <a:lnTo>
                    <a:pt x="979978" y="461553"/>
                  </a:lnTo>
                  <a:cubicBezTo>
                    <a:pt x="979978" y="489697"/>
                    <a:pt x="968798" y="516688"/>
                    <a:pt x="948898" y="536588"/>
                  </a:cubicBezTo>
                  <a:cubicBezTo>
                    <a:pt x="928998" y="556488"/>
                    <a:pt x="902007" y="567668"/>
                    <a:pt x="873864" y="567668"/>
                  </a:cubicBezTo>
                  <a:lnTo>
                    <a:pt x="106115" y="567668"/>
                  </a:lnTo>
                  <a:cubicBezTo>
                    <a:pt x="47509" y="567668"/>
                    <a:pt x="0" y="520159"/>
                    <a:pt x="0" y="461553"/>
                  </a:cubicBezTo>
                  <a:lnTo>
                    <a:pt x="0" y="106115"/>
                  </a:lnTo>
                  <a:cubicBezTo>
                    <a:pt x="0" y="47509"/>
                    <a:pt x="47509" y="0"/>
                    <a:pt x="106115" y="0"/>
                  </a:cubicBezTo>
                  <a:close/>
                </a:path>
              </a:pathLst>
            </a:custGeom>
            <a:solidFill>
              <a:srgbClr val="E5E3C5"/>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grpSp>
        <p:nvGrpSpPr>
          <p:cNvPr id="9" name="Group 9"/>
          <p:cNvGrpSpPr/>
          <p:nvPr/>
        </p:nvGrpSpPr>
        <p:grpSpPr>
          <a:xfrm>
            <a:off x="11387110" y="2640490"/>
            <a:ext cx="5490613" cy="2155365"/>
            <a:chOff x="0" y="0"/>
            <a:chExt cx="1446087" cy="567668"/>
          </a:xfrm>
        </p:grpSpPr>
        <p:sp>
          <p:nvSpPr>
            <p:cNvPr id="10" name="Freeform 10"/>
            <p:cNvSpPr/>
            <p:nvPr/>
          </p:nvSpPr>
          <p:spPr>
            <a:xfrm>
              <a:off x="0" y="0"/>
              <a:ext cx="1446087" cy="567668"/>
            </a:xfrm>
            <a:custGeom>
              <a:avLst/>
              <a:gdLst/>
              <a:ahLst/>
              <a:cxnLst/>
              <a:rect l="l" t="t" r="r" b="b"/>
              <a:pathLst>
                <a:path w="1446087" h="567668">
                  <a:moveTo>
                    <a:pt x="71911" y="0"/>
                  </a:moveTo>
                  <a:lnTo>
                    <a:pt x="1374176" y="0"/>
                  </a:lnTo>
                  <a:cubicBezTo>
                    <a:pt x="1413891" y="0"/>
                    <a:pt x="1446087" y="32196"/>
                    <a:pt x="1446087" y="71911"/>
                  </a:cubicBezTo>
                  <a:lnTo>
                    <a:pt x="1446087" y="495757"/>
                  </a:lnTo>
                  <a:cubicBezTo>
                    <a:pt x="1446087" y="514829"/>
                    <a:pt x="1438511" y="533120"/>
                    <a:pt x="1425025" y="546606"/>
                  </a:cubicBezTo>
                  <a:cubicBezTo>
                    <a:pt x="1411539" y="560092"/>
                    <a:pt x="1393248" y="567668"/>
                    <a:pt x="1374176" y="567668"/>
                  </a:cubicBezTo>
                  <a:lnTo>
                    <a:pt x="71911" y="567668"/>
                  </a:lnTo>
                  <a:cubicBezTo>
                    <a:pt x="32196" y="567668"/>
                    <a:pt x="0" y="535472"/>
                    <a:pt x="0" y="495757"/>
                  </a:cubicBezTo>
                  <a:lnTo>
                    <a:pt x="0" y="71911"/>
                  </a:lnTo>
                  <a:cubicBezTo>
                    <a:pt x="0" y="32196"/>
                    <a:pt x="32196" y="0"/>
                    <a:pt x="71911" y="0"/>
                  </a:cubicBezTo>
                  <a:close/>
                </a:path>
              </a:pathLst>
            </a:custGeom>
            <a:solidFill>
              <a:srgbClr val="E5E3C5"/>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grpSp>
        <p:nvGrpSpPr>
          <p:cNvPr id="12" name="Group 12"/>
          <p:cNvGrpSpPr/>
          <p:nvPr/>
        </p:nvGrpSpPr>
        <p:grpSpPr>
          <a:xfrm>
            <a:off x="11254193" y="599122"/>
            <a:ext cx="4951979" cy="1173096"/>
            <a:chOff x="0" y="0"/>
            <a:chExt cx="1304225" cy="308963"/>
          </a:xfrm>
        </p:grpSpPr>
        <p:sp>
          <p:nvSpPr>
            <p:cNvPr id="13" name="Freeform 13"/>
            <p:cNvSpPr/>
            <p:nvPr/>
          </p:nvSpPr>
          <p:spPr>
            <a:xfrm>
              <a:off x="0" y="0"/>
              <a:ext cx="1304225" cy="308963"/>
            </a:xfrm>
            <a:custGeom>
              <a:avLst/>
              <a:gdLst/>
              <a:ahLst/>
              <a:cxnLst/>
              <a:rect l="l" t="t" r="r" b="b"/>
              <a:pathLst>
                <a:path w="1304225" h="308963">
                  <a:moveTo>
                    <a:pt x="79733" y="0"/>
                  </a:moveTo>
                  <a:lnTo>
                    <a:pt x="1224492" y="0"/>
                  </a:lnTo>
                  <a:cubicBezTo>
                    <a:pt x="1268527" y="0"/>
                    <a:pt x="1304225" y="35698"/>
                    <a:pt x="1304225" y="79733"/>
                  </a:cubicBezTo>
                  <a:lnTo>
                    <a:pt x="1304225" y="229230"/>
                  </a:lnTo>
                  <a:cubicBezTo>
                    <a:pt x="1304225" y="273266"/>
                    <a:pt x="1268527" y="308963"/>
                    <a:pt x="1224492" y="308963"/>
                  </a:cubicBezTo>
                  <a:lnTo>
                    <a:pt x="79733" y="308963"/>
                  </a:lnTo>
                  <a:cubicBezTo>
                    <a:pt x="35698" y="308963"/>
                    <a:pt x="0" y="273266"/>
                    <a:pt x="0" y="229230"/>
                  </a:cubicBezTo>
                  <a:lnTo>
                    <a:pt x="0" y="79733"/>
                  </a:lnTo>
                  <a:cubicBezTo>
                    <a:pt x="0" y="35698"/>
                    <a:pt x="35698" y="0"/>
                    <a:pt x="79733" y="0"/>
                  </a:cubicBezTo>
                  <a:close/>
                </a:path>
              </a:pathLst>
            </a:custGeom>
            <a:solidFill>
              <a:srgbClr val="E5E3C5"/>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sp>
        <p:nvSpPr>
          <p:cNvPr id="15" name="Freeform 15"/>
          <p:cNvSpPr/>
          <p:nvPr/>
        </p:nvSpPr>
        <p:spPr>
          <a:xfrm>
            <a:off x="4522034" y="2640490"/>
            <a:ext cx="1259747" cy="897570"/>
          </a:xfrm>
          <a:custGeom>
            <a:avLst/>
            <a:gdLst/>
            <a:ahLst/>
            <a:cxnLst/>
            <a:rect l="l" t="t" r="r" b="b"/>
            <a:pathLst>
              <a:path w="1259747" h="897570">
                <a:moveTo>
                  <a:pt x="0" y="0"/>
                </a:moveTo>
                <a:lnTo>
                  <a:pt x="1259747" y="0"/>
                </a:lnTo>
                <a:lnTo>
                  <a:pt x="1259747" y="897570"/>
                </a:lnTo>
                <a:lnTo>
                  <a:pt x="0" y="89757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6" name="Freeform 16"/>
          <p:cNvSpPr/>
          <p:nvPr/>
        </p:nvSpPr>
        <p:spPr>
          <a:xfrm>
            <a:off x="9679505" y="1185670"/>
            <a:ext cx="1553692" cy="1386246"/>
          </a:xfrm>
          <a:custGeom>
            <a:avLst/>
            <a:gdLst/>
            <a:ahLst/>
            <a:cxnLst/>
            <a:rect l="l" t="t" r="r" b="b"/>
            <a:pathLst>
              <a:path w="1553692" h="1386246">
                <a:moveTo>
                  <a:pt x="0" y="0"/>
                </a:moveTo>
                <a:lnTo>
                  <a:pt x="1553692" y="0"/>
                </a:lnTo>
                <a:lnTo>
                  <a:pt x="1553692" y="1386246"/>
                </a:lnTo>
                <a:lnTo>
                  <a:pt x="0" y="13862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7" name="Freeform 17"/>
          <p:cNvSpPr/>
          <p:nvPr/>
        </p:nvSpPr>
        <p:spPr>
          <a:xfrm rot="-1214611" flipV="1">
            <a:off x="9856824" y="2951657"/>
            <a:ext cx="1436071" cy="1281301"/>
          </a:xfrm>
          <a:custGeom>
            <a:avLst/>
            <a:gdLst/>
            <a:ahLst/>
            <a:cxnLst/>
            <a:rect l="l" t="t" r="r" b="b"/>
            <a:pathLst>
              <a:path w="1436071" h="1281301">
                <a:moveTo>
                  <a:pt x="0" y="1281301"/>
                </a:moveTo>
                <a:lnTo>
                  <a:pt x="1436071" y="1281301"/>
                </a:lnTo>
                <a:lnTo>
                  <a:pt x="1436071" y="0"/>
                </a:lnTo>
                <a:lnTo>
                  <a:pt x="0" y="0"/>
                </a:lnTo>
                <a:lnTo>
                  <a:pt x="0" y="1281301"/>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8" name="Freeform 18"/>
          <p:cNvSpPr/>
          <p:nvPr/>
        </p:nvSpPr>
        <p:spPr>
          <a:xfrm>
            <a:off x="16301422" y="1451269"/>
            <a:ext cx="896518" cy="1120648"/>
          </a:xfrm>
          <a:custGeom>
            <a:avLst/>
            <a:gdLst/>
            <a:ahLst/>
            <a:cxnLst/>
            <a:rect l="l" t="t" r="r" b="b"/>
            <a:pathLst>
              <a:path w="896518" h="1120648">
                <a:moveTo>
                  <a:pt x="0" y="0"/>
                </a:moveTo>
                <a:lnTo>
                  <a:pt x="896519" y="0"/>
                </a:lnTo>
                <a:lnTo>
                  <a:pt x="896519" y="1120647"/>
                </a:lnTo>
                <a:lnTo>
                  <a:pt x="0" y="1120647"/>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9" name="Group 19"/>
          <p:cNvGrpSpPr/>
          <p:nvPr/>
        </p:nvGrpSpPr>
        <p:grpSpPr>
          <a:xfrm>
            <a:off x="1529416" y="4843535"/>
            <a:ext cx="4252366" cy="1564089"/>
            <a:chOff x="0" y="0"/>
            <a:chExt cx="1119965" cy="411941"/>
          </a:xfrm>
        </p:grpSpPr>
        <p:sp>
          <p:nvSpPr>
            <p:cNvPr id="20" name="Freeform 20"/>
            <p:cNvSpPr/>
            <p:nvPr/>
          </p:nvSpPr>
          <p:spPr>
            <a:xfrm>
              <a:off x="0" y="0"/>
              <a:ext cx="1119965" cy="411941"/>
            </a:xfrm>
            <a:custGeom>
              <a:avLst/>
              <a:gdLst/>
              <a:ahLst/>
              <a:cxnLst/>
              <a:rect l="l" t="t" r="r" b="b"/>
              <a:pathLst>
                <a:path w="1119965" h="411941">
                  <a:moveTo>
                    <a:pt x="92851" y="0"/>
                  </a:moveTo>
                  <a:lnTo>
                    <a:pt x="1027113" y="0"/>
                  </a:lnTo>
                  <a:cubicBezTo>
                    <a:pt x="1078394" y="0"/>
                    <a:pt x="1119965" y="41571"/>
                    <a:pt x="1119965" y="92851"/>
                  </a:cubicBezTo>
                  <a:lnTo>
                    <a:pt x="1119965" y="319090"/>
                  </a:lnTo>
                  <a:cubicBezTo>
                    <a:pt x="1119965" y="343715"/>
                    <a:pt x="1110182" y="367332"/>
                    <a:pt x="1092769" y="384746"/>
                  </a:cubicBezTo>
                  <a:cubicBezTo>
                    <a:pt x="1075356" y="402159"/>
                    <a:pt x="1051739" y="411941"/>
                    <a:pt x="1027113" y="411941"/>
                  </a:cubicBezTo>
                  <a:lnTo>
                    <a:pt x="92851" y="411941"/>
                  </a:lnTo>
                  <a:cubicBezTo>
                    <a:pt x="68226" y="411941"/>
                    <a:pt x="44609" y="402159"/>
                    <a:pt x="27196" y="384746"/>
                  </a:cubicBezTo>
                  <a:cubicBezTo>
                    <a:pt x="9783" y="367332"/>
                    <a:pt x="0" y="343715"/>
                    <a:pt x="0" y="319090"/>
                  </a:cubicBezTo>
                  <a:lnTo>
                    <a:pt x="0" y="92851"/>
                  </a:lnTo>
                  <a:cubicBezTo>
                    <a:pt x="0" y="68226"/>
                    <a:pt x="9783" y="44609"/>
                    <a:pt x="27196" y="27196"/>
                  </a:cubicBezTo>
                  <a:cubicBezTo>
                    <a:pt x="44609" y="9783"/>
                    <a:pt x="68226" y="0"/>
                    <a:pt x="92851" y="0"/>
                  </a:cubicBezTo>
                  <a:close/>
                </a:path>
              </a:pathLst>
            </a:custGeom>
            <a:solidFill>
              <a:srgbClr val="E5E3C5"/>
            </a:solidFill>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6660750" y="4920225"/>
            <a:ext cx="4252366" cy="1452468"/>
            <a:chOff x="0" y="0"/>
            <a:chExt cx="1119965" cy="382543"/>
          </a:xfrm>
        </p:grpSpPr>
        <p:sp>
          <p:nvSpPr>
            <p:cNvPr id="23" name="Freeform 23"/>
            <p:cNvSpPr/>
            <p:nvPr/>
          </p:nvSpPr>
          <p:spPr>
            <a:xfrm>
              <a:off x="0" y="0"/>
              <a:ext cx="1119965" cy="382543"/>
            </a:xfrm>
            <a:custGeom>
              <a:avLst/>
              <a:gdLst/>
              <a:ahLst/>
              <a:cxnLst/>
              <a:rect l="l" t="t" r="r" b="b"/>
              <a:pathLst>
                <a:path w="1119965" h="382543">
                  <a:moveTo>
                    <a:pt x="92851" y="0"/>
                  </a:moveTo>
                  <a:lnTo>
                    <a:pt x="1027113" y="0"/>
                  </a:lnTo>
                  <a:cubicBezTo>
                    <a:pt x="1078394" y="0"/>
                    <a:pt x="1119965" y="41571"/>
                    <a:pt x="1119965" y="92851"/>
                  </a:cubicBezTo>
                  <a:lnTo>
                    <a:pt x="1119965" y="289692"/>
                  </a:lnTo>
                  <a:cubicBezTo>
                    <a:pt x="1119965" y="314317"/>
                    <a:pt x="1110182" y="337934"/>
                    <a:pt x="1092769" y="355347"/>
                  </a:cubicBezTo>
                  <a:cubicBezTo>
                    <a:pt x="1075356" y="372760"/>
                    <a:pt x="1051739" y="382543"/>
                    <a:pt x="1027113" y="382543"/>
                  </a:cubicBezTo>
                  <a:lnTo>
                    <a:pt x="92851" y="382543"/>
                  </a:lnTo>
                  <a:cubicBezTo>
                    <a:pt x="68226" y="382543"/>
                    <a:pt x="44609" y="372760"/>
                    <a:pt x="27196" y="355347"/>
                  </a:cubicBezTo>
                  <a:cubicBezTo>
                    <a:pt x="9783" y="337934"/>
                    <a:pt x="0" y="314317"/>
                    <a:pt x="0" y="289692"/>
                  </a:cubicBezTo>
                  <a:lnTo>
                    <a:pt x="0" y="92851"/>
                  </a:lnTo>
                  <a:cubicBezTo>
                    <a:pt x="0" y="68226"/>
                    <a:pt x="9783" y="44609"/>
                    <a:pt x="27196" y="27196"/>
                  </a:cubicBezTo>
                  <a:cubicBezTo>
                    <a:pt x="44609" y="9783"/>
                    <a:pt x="68226" y="0"/>
                    <a:pt x="92851" y="0"/>
                  </a:cubicBezTo>
                  <a:close/>
                </a:path>
              </a:pathLst>
            </a:custGeom>
            <a:solidFill>
              <a:srgbClr val="E5E3C5"/>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grpSp>
        <p:nvGrpSpPr>
          <p:cNvPr id="25" name="Group 25"/>
          <p:cNvGrpSpPr/>
          <p:nvPr/>
        </p:nvGrpSpPr>
        <p:grpSpPr>
          <a:xfrm>
            <a:off x="2028748" y="6864824"/>
            <a:ext cx="6458976" cy="1539996"/>
            <a:chOff x="0" y="0"/>
            <a:chExt cx="1701129" cy="405596"/>
          </a:xfrm>
        </p:grpSpPr>
        <p:sp>
          <p:nvSpPr>
            <p:cNvPr id="26" name="Freeform 26"/>
            <p:cNvSpPr/>
            <p:nvPr/>
          </p:nvSpPr>
          <p:spPr>
            <a:xfrm>
              <a:off x="0" y="0"/>
              <a:ext cx="1701129" cy="405596"/>
            </a:xfrm>
            <a:custGeom>
              <a:avLst/>
              <a:gdLst/>
              <a:ahLst/>
              <a:cxnLst/>
              <a:rect l="l" t="t" r="r" b="b"/>
              <a:pathLst>
                <a:path w="1701129" h="405596">
                  <a:moveTo>
                    <a:pt x="61130" y="0"/>
                  </a:moveTo>
                  <a:lnTo>
                    <a:pt x="1639999" y="0"/>
                  </a:lnTo>
                  <a:cubicBezTo>
                    <a:pt x="1656212" y="0"/>
                    <a:pt x="1671761" y="6440"/>
                    <a:pt x="1683225" y="17905"/>
                  </a:cubicBezTo>
                  <a:cubicBezTo>
                    <a:pt x="1694689" y="29369"/>
                    <a:pt x="1701129" y="44917"/>
                    <a:pt x="1701129" y="61130"/>
                  </a:cubicBezTo>
                  <a:lnTo>
                    <a:pt x="1701129" y="344466"/>
                  </a:lnTo>
                  <a:cubicBezTo>
                    <a:pt x="1701129" y="360678"/>
                    <a:pt x="1694689" y="376227"/>
                    <a:pt x="1683225" y="387691"/>
                  </a:cubicBezTo>
                  <a:cubicBezTo>
                    <a:pt x="1671761" y="399155"/>
                    <a:pt x="1656212" y="405596"/>
                    <a:pt x="1639999" y="405596"/>
                  </a:cubicBezTo>
                  <a:lnTo>
                    <a:pt x="61130" y="405596"/>
                  </a:lnTo>
                  <a:cubicBezTo>
                    <a:pt x="27369" y="405596"/>
                    <a:pt x="0" y="378227"/>
                    <a:pt x="0" y="344466"/>
                  </a:cubicBezTo>
                  <a:lnTo>
                    <a:pt x="0" y="61130"/>
                  </a:lnTo>
                  <a:cubicBezTo>
                    <a:pt x="0" y="44917"/>
                    <a:pt x="6440" y="29369"/>
                    <a:pt x="17905" y="17905"/>
                  </a:cubicBezTo>
                  <a:cubicBezTo>
                    <a:pt x="29369" y="6440"/>
                    <a:pt x="44917" y="0"/>
                    <a:pt x="61130" y="0"/>
                  </a:cubicBezTo>
                  <a:close/>
                </a:path>
              </a:pathLst>
            </a:custGeom>
            <a:solidFill>
              <a:srgbClr val="E5E3C5"/>
            </a:solidFill>
          </p:spPr>
        </p:sp>
        <p:sp>
          <p:nvSpPr>
            <p:cNvPr id="27" name="TextBox 27"/>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sp>
        <p:nvSpPr>
          <p:cNvPr id="28" name="Freeform 28"/>
          <p:cNvSpPr/>
          <p:nvPr/>
        </p:nvSpPr>
        <p:spPr>
          <a:xfrm rot="-5011645">
            <a:off x="330434" y="4531702"/>
            <a:ext cx="1204018" cy="890974"/>
          </a:xfrm>
          <a:custGeom>
            <a:avLst/>
            <a:gdLst/>
            <a:ahLst/>
            <a:cxnLst/>
            <a:rect l="l" t="t" r="r" b="b"/>
            <a:pathLst>
              <a:path w="1204018" h="890974">
                <a:moveTo>
                  <a:pt x="0" y="0"/>
                </a:moveTo>
                <a:lnTo>
                  <a:pt x="1204019" y="0"/>
                </a:lnTo>
                <a:lnTo>
                  <a:pt x="1204019" y="890974"/>
                </a:lnTo>
                <a:lnTo>
                  <a:pt x="0" y="89097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29" name="Freeform 29"/>
          <p:cNvSpPr/>
          <p:nvPr/>
        </p:nvSpPr>
        <p:spPr>
          <a:xfrm rot="-4848089">
            <a:off x="937201" y="6514526"/>
            <a:ext cx="1204018" cy="890974"/>
          </a:xfrm>
          <a:custGeom>
            <a:avLst/>
            <a:gdLst/>
            <a:ahLst/>
            <a:cxnLst/>
            <a:rect l="l" t="t" r="r" b="b"/>
            <a:pathLst>
              <a:path w="1204018" h="890974">
                <a:moveTo>
                  <a:pt x="0" y="0"/>
                </a:moveTo>
                <a:lnTo>
                  <a:pt x="1204018" y="0"/>
                </a:lnTo>
                <a:lnTo>
                  <a:pt x="1204018" y="890973"/>
                </a:lnTo>
                <a:lnTo>
                  <a:pt x="0" y="89097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grpSp>
        <p:nvGrpSpPr>
          <p:cNvPr id="30" name="Group 30"/>
          <p:cNvGrpSpPr/>
          <p:nvPr/>
        </p:nvGrpSpPr>
        <p:grpSpPr>
          <a:xfrm>
            <a:off x="10304536" y="6473547"/>
            <a:ext cx="7338966" cy="2154198"/>
            <a:chOff x="0" y="0"/>
            <a:chExt cx="1932896" cy="567361"/>
          </a:xfrm>
        </p:grpSpPr>
        <p:sp>
          <p:nvSpPr>
            <p:cNvPr id="31" name="Freeform 31"/>
            <p:cNvSpPr/>
            <p:nvPr/>
          </p:nvSpPr>
          <p:spPr>
            <a:xfrm>
              <a:off x="0" y="0"/>
              <a:ext cx="1932897" cy="567361"/>
            </a:xfrm>
            <a:custGeom>
              <a:avLst/>
              <a:gdLst/>
              <a:ahLst/>
              <a:cxnLst/>
              <a:rect l="l" t="t" r="r" b="b"/>
              <a:pathLst>
                <a:path w="1932897" h="567361">
                  <a:moveTo>
                    <a:pt x="53800" y="0"/>
                  </a:moveTo>
                  <a:lnTo>
                    <a:pt x="1879096" y="0"/>
                  </a:lnTo>
                  <a:cubicBezTo>
                    <a:pt x="1893365" y="0"/>
                    <a:pt x="1907049" y="5668"/>
                    <a:pt x="1917139" y="15758"/>
                  </a:cubicBezTo>
                  <a:cubicBezTo>
                    <a:pt x="1927228" y="25847"/>
                    <a:pt x="1932897" y="39532"/>
                    <a:pt x="1932897" y="53800"/>
                  </a:cubicBezTo>
                  <a:lnTo>
                    <a:pt x="1932897" y="513561"/>
                  </a:lnTo>
                  <a:cubicBezTo>
                    <a:pt x="1932897" y="527829"/>
                    <a:pt x="1927228" y="541514"/>
                    <a:pt x="1917139" y="551603"/>
                  </a:cubicBezTo>
                  <a:cubicBezTo>
                    <a:pt x="1907049" y="561693"/>
                    <a:pt x="1893365" y="567361"/>
                    <a:pt x="1879096" y="567361"/>
                  </a:cubicBezTo>
                  <a:lnTo>
                    <a:pt x="53800" y="567361"/>
                  </a:lnTo>
                  <a:cubicBezTo>
                    <a:pt x="39532" y="567361"/>
                    <a:pt x="25847" y="561693"/>
                    <a:pt x="15758" y="551603"/>
                  </a:cubicBezTo>
                  <a:cubicBezTo>
                    <a:pt x="5668" y="541514"/>
                    <a:pt x="0" y="527829"/>
                    <a:pt x="0" y="513561"/>
                  </a:cubicBezTo>
                  <a:lnTo>
                    <a:pt x="0" y="53800"/>
                  </a:lnTo>
                  <a:cubicBezTo>
                    <a:pt x="0" y="39532"/>
                    <a:pt x="5668" y="25847"/>
                    <a:pt x="15758" y="15758"/>
                  </a:cubicBezTo>
                  <a:cubicBezTo>
                    <a:pt x="25847" y="5668"/>
                    <a:pt x="39532" y="0"/>
                    <a:pt x="53800" y="0"/>
                  </a:cubicBezTo>
                  <a:close/>
                </a:path>
              </a:pathLst>
            </a:custGeom>
            <a:solidFill>
              <a:srgbClr val="E5E3C5"/>
            </a:solidFill>
          </p:spPr>
        </p:sp>
        <p:sp>
          <p:nvSpPr>
            <p:cNvPr id="32" name="TextBox 32"/>
            <p:cNvSpPr txBox="1"/>
            <p:nvPr/>
          </p:nvSpPr>
          <p:spPr>
            <a:xfrm>
              <a:off x="0" y="-38100"/>
              <a:ext cx="812800" cy="850900"/>
            </a:xfrm>
            <a:prstGeom prst="rect">
              <a:avLst/>
            </a:prstGeom>
          </p:spPr>
          <p:txBody>
            <a:bodyPr lIns="50800" tIns="50800" rIns="50800" bIns="50800" rtlCol="0" anchor="ctr"/>
            <a:lstStyle/>
            <a:p>
              <a:pPr algn="ctr">
                <a:lnSpc>
                  <a:spcPts val="2520"/>
                </a:lnSpc>
              </a:pPr>
              <a:endParaRPr/>
            </a:p>
          </p:txBody>
        </p:sp>
      </p:grpSp>
      <p:sp>
        <p:nvSpPr>
          <p:cNvPr id="33" name="Freeform 33"/>
          <p:cNvSpPr/>
          <p:nvPr/>
        </p:nvSpPr>
        <p:spPr>
          <a:xfrm>
            <a:off x="8766257" y="7176709"/>
            <a:ext cx="1259747" cy="897570"/>
          </a:xfrm>
          <a:custGeom>
            <a:avLst/>
            <a:gdLst/>
            <a:ahLst/>
            <a:cxnLst/>
            <a:rect l="l" t="t" r="r" b="b"/>
            <a:pathLst>
              <a:path w="1259747" h="897570">
                <a:moveTo>
                  <a:pt x="0" y="0"/>
                </a:moveTo>
                <a:lnTo>
                  <a:pt x="1259747" y="0"/>
                </a:lnTo>
                <a:lnTo>
                  <a:pt x="1259747" y="897569"/>
                </a:lnTo>
                <a:lnTo>
                  <a:pt x="0" y="89756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34" name="Freeform 34"/>
          <p:cNvSpPr/>
          <p:nvPr/>
        </p:nvSpPr>
        <p:spPr>
          <a:xfrm>
            <a:off x="5867506" y="5568312"/>
            <a:ext cx="818937" cy="405172"/>
          </a:xfrm>
          <a:custGeom>
            <a:avLst/>
            <a:gdLst/>
            <a:ahLst/>
            <a:cxnLst/>
            <a:rect l="l" t="t" r="r" b="b"/>
            <a:pathLst>
              <a:path w="818937" h="405172">
                <a:moveTo>
                  <a:pt x="0" y="0"/>
                </a:moveTo>
                <a:lnTo>
                  <a:pt x="818937" y="0"/>
                </a:lnTo>
                <a:lnTo>
                  <a:pt x="818937" y="405172"/>
                </a:lnTo>
                <a:lnTo>
                  <a:pt x="0" y="405172"/>
                </a:lnTo>
                <a:lnTo>
                  <a:pt x="0" y="0"/>
                </a:lnTo>
                <a:close/>
              </a:path>
            </a:pathLst>
          </a:custGeom>
          <a:blipFill>
            <a:blip r:embed="rId12">
              <a:extLst>
                <a:ext uri="{96DAC541-7B7A-43D3-8B79-37D633B846F1}">
                  <asvg:svgBlip xmlns:asvg="http://schemas.microsoft.com/office/drawing/2016/SVG/main" xmlns="" r:embed="rId13"/>
                </a:ext>
              </a:extLst>
            </a:blip>
            <a:stretch>
              <a:fillRect l="-80732"/>
            </a:stretch>
          </a:blipFill>
        </p:spPr>
      </p:sp>
      <p:sp>
        <p:nvSpPr>
          <p:cNvPr id="35" name="TextBox 35"/>
          <p:cNvSpPr txBox="1"/>
          <p:nvPr/>
        </p:nvSpPr>
        <p:spPr>
          <a:xfrm>
            <a:off x="932443" y="2242856"/>
            <a:ext cx="3213630" cy="1758950"/>
          </a:xfrm>
          <a:prstGeom prst="rect">
            <a:avLst/>
          </a:prstGeom>
        </p:spPr>
        <p:txBody>
          <a:bodyPr lIns="0" tIns="0" rIns="0" bIns="0" rtlCol="0" anchor="t">
            <a:spAutoFit/>
          </a:bodyPr>
          <a:lstStyle/>
          <a:p>
            <a:pPr algn="ctr">
              <a:lnSpc>
                <a:spcPts val="2800"/>
              </a:lnSpc>
              <a:spcBef>
                <a:spcPct val="0"/>
              </a:spcBef>
            </a:pPr>
            <a:r>
              <a:rPr lang="en-US" sz="2000">
                <a:solidFill>
                  <a:srgbClr val="192954"/>
                </a:solidFill>
                <a:latin typeface="Aileron Regular"/>
              </a:rPr>
              <a:t>Terdapat </a:t>
            </a:r>
            <a:r>
              <a:rPr lang="en-US" sz="2000">
                <a:solidFill>
                  <a:srgbClr val="192954"/>
                </a:solidFill>
                <a:latin typeface="Aileron Regular Bold"/>
              </a:rPr>
              <a:t>38.703.996 jiwa</a:t>
            </a:r>
            <a:r>
              <a:rPr lang="en-US" sz="2000">
                <a:solidFill>
                  <a:srgbClr val="192954"/>
                </a:solidFill>
                <a:latin typeface="Aileron Regular"/>
              </a:rPr>
              <a:t> penduduk </a:t>
            </a:r>
            <a:r>
              <a:rPr lang="en-US" sz="2000">
                <a:solidFill>
                  <a:srgbClr val="192954"/>
                </a:solidFill>
                <a:latin typeface="Aileron Regular Bold"/>
              </a:rPr>
              <a:t>di Indonesia</a:t>
            </a:r>
            <a:r>
              <a:rPr lang="en-US" sz="2000">
                <a:solidFill>
                  <a:srgbClr val="192954"/>
                </a:solidFill>
                <a:latin typeface="Aileron Regular"/>
              </a:rPr>
              <a:t> yang </a:t>
            </a:r>
            <a:r>
              <a:rPr lang="en-US" sz="2000">
                <a:solidFill>
                  <a:srgbClr val="192954"/>
                </a:solidFill>
                <a:latin typeface="Aileron Regular Bold"/>
              </a:rPr>
              <a:t>berprofesi pada sektor pertanian</a:t>
            </a:r>
            <a:r>
              <a:rPr lang="en-US" sz="2000">
                <a:solidFill>
                  <a:srgbClr val="192954"/>
                </a:solidFill>
                <a:latin typeface="Aileron Regular"/>
              </a:rPr>
              <a:t> (BPS, 2022)</a:t>
            </a:r>
          </a:p>
        </p:txBody>
      </p:sp>
      <p:sp>
        <p:nvSpPr>
          <p:cNvPr id="36" name="TextBox 36"/>
          <p:cNvSpPr txBox="1"/>
          <p:nvPr/>
        </p:nvSpPr>
        <p:spPr>
          <a:xfrm>
            <a:off x="681784" y="675322"/>
            <a:ext cx="7036912" cy="773430"/>
          </a:xfrm>
          <a:prstGeom prst="rect">
            <a:avLst/>
          </a:prstGeom>
        </p:spPr>
        <p:txBody>
          <a:bodyPr lIns="0" tIns="0" rIns="0" bIns="0" rtlCol="0" anchor="t">
            <a:spAutoFit/>
          </a:bodyPr>
          <a:lstStyle/>
          <a:p>
            <a:pPr>
              <a:lnSpc>
                <a:spcPts val="5880"/>
              </a:lnSpc>
            </a:pPr>
            <a:r>
              <a:rPr lang="en-US" sz="5600">
                <a:solidFill>
                  <a:srgbClr val="192954"/>
                </a:solidFill>
                <a:latin typeface="Kollektif Bold"/>
              </a:rPr>
              <a:t>Latar Belakang</a:t>
            </a:r>
          </a:p>
        </p:txBody>
      </p:sp>
      <p:sp>
        <p:nvSpPr>
          <p:cNvPr id="37" name="TextBox 37"/>
          <p:cNvSpPr txBox="1"/>
          <p:nvPr/>
        </p:nvSpPr>
        <p:spPr>
          <a:xfrm>
            <a:off x="14893914" y="8864510"/>
            <a:ext cx="1824120" cy="349250"/>
          </a:xfrm>
          <a:prstGeom prst="rect">
            <a:avLst/>
          </a:prstGeom>
        </p:spPr>
        <p:txBody>
          <a:bodyPr lIns="0" tIns="0" rIns="0" bIns="0" rtlCol="0" anchor="t">
            <a:spAutoFit/>
          </a:bodyPr>
          <a:lstStyle/>
          <a:p>
            <a:pPr marL="0" lvl="0" indent="0" algn="r">
              <a:lnSpc>
                <a:spcPts val="2800"/>
              </a:lnSpc>
              <a:spcBef>
                <a:spcPct val="0"/>
              </a:spcBef>
            </a:pPr>
            <a:r>
              <a:rPr lang="en-US" sz="2000" spc="40" dirty="0">
                <a:solidFill>
                  <a:srgbClr val="192954"/>
                </a:solidFill>
                <a:latin typeface="Aileron Heavy"/>
              </a:rPr>
              <a:t>04</a:t>
            </a:r>
          </a:p>
        </p:txBody>
      </p:sp>
      <p:sp>
        <p:nvSpPr>
          <p:cNvPr id="38" name="TextBox 38"/>
          <p:cNvSpPr txBox="1"/>
          <p:nvPr/>
        </p:nvSpPr>
        <p:spPr>
          <a:xfrm>
            <a:off x="1279877" y="9222755"/>
            <a:ext cx="3585175" cy="621030"/>
          </a:xfrm>
          <a:prstGeom prst="rect">
            <a:avLst/>
          </a:prstGeom>
        </p:spPr>
        <p:txBody>
          <a:bodyPr lIns="0" tIns="0" rIns="0" bIns="0" rtlCol="0" anchor="t">
            <a:spAutoFit/>
          </a:bodyPr>
          <a:lstStyle/>
          <a:p>
            <a:pPr>
              <a:lnSpc>
                <a:spcPts val="2520"/>
              </a:lnSpc>
            </a:pPr>
            <a:r>
              <a:rPr lang="en-US" sz="1800" spc="36" dirty="0">
                <a:solidFill>
                  <a:srgbClr val="192954"/>
                </a:solidFill>
                <a:latin typeface="Aileron Heavy"/>
              </a:rPr>
              <a:t>METODE-METODE</a:t>
            </a:r>
          </a:p>
          <a:p>
            <a:pPr marL="0" lvl="0" indent="0" algn="l">
              <a:lnSpc>
                <a:spcPts val="2520"/>
              </a:lnSpc>
              <a:spcBef>
                <a:spcPct val="0"/>
              </a:spcBef>
            </a:pPr>
            <a:r>
              <a:rPr lang="en-US" sz="1800" spc="36" dirty="0">
                <a:solidFill>
                  <a:srgbClr val="192954"/>
                </a:solidFill>
                <a:latin typeface="Aileron Heavy"/>
              </a:rPr>
              <a:t>PENELITIAN PSIKOLOGI</a:t>
            </a:r>
          </a:p>
        </p:txBody>
      </p:sp>
      <p:sp>
        <p:nvSpPr>
          <p:cNvPr id="39" name="TextBox 39"/>
          <p:cNvSpPr txBox="1"/>
          <p:nvPr/>
        </p:nvSpPr>
        <p:spPr>
          <a:xfrm>
            <a:off x="6045390" y="2242856"/>
            <a:ext cx="3438335" cy="1758950"/>
          </a:xfrm>
          <a:prstGeom prst="rect">
            <a:avLst/>
          </a:prstGeom>
        </p:spPr>
        <p:txBody>
          <a:bodyPr lIns="0" tIns="0" rIns="0" bIns="0" rtlCol="0" anchor="t">
            <a:spAutoFit/>
          </a:bodyPr>
          <a:lstStyle/>
          <a:p>
            <a:pPr algn="ctr">
              <a:lnSpc>
                <a:spcPts val="2800"/>
              </a:lnSpc>
              <a:spcBef>
                <a:spcPct val="0"/>
              </a:spcBef>
            </a:pPr>
            <a:r>
              <a:rPr lang="en-US" sz="2000">
                <a:solidFill>
                  <a:srgbClr val="192954"/>
                </a:solidFill>
                <a:latin typeface="Aileron Regular"/>
              </a:rPr>
              <a:t>Terdapat </a:t>
            </a:r>
            <a:r>
              <a:rPr lang="en-US" sz="2000">
                <a:solidFill>
                  <a:srgbClr val="192954"/>
                </a:solidFill>
                <a:latin typeface="Aileron Regular Bold"/>
              </a:rPr>
              <a:t>525.496 jiwa penduduk </a:t>
            </a:r>
            <a:r>
              <a:rPr lang="en-US" sz="2000">
                <a:solidFill>
                  <a:srgbClr val="192954"/>
                </a:solidFill>
                <a:latin typeface="Aileron Regular"/>
              </a:rPr>
              <a:t>di</a:t>
            </a:r>
            <a:r>
              <a:rPr lang="en-US" sz="2000">
                <a:solidFill>
                  <a:srgbClr val="192954"/>
                </a:solidFill>
                <a:latin typeface="Aileron Regular Bold"/>
              </a:rPr>
              <a:t> Sulawesi Selatan</a:t>
            </a:r>
            <a:r>
              <a:rPr lang="en-US" sz="2000">
                <a:solidFill>
                  <a:srgbClr val="192954"/>
                </a:solidFill>
                <a:latin typeface="Aileron Regular"/>
              </a:rPr>
              <a:t> yang berprofesi sebagai </a:t>
            </a:r>
            <a:r>
              <a:rPr lang="en-US" sz="2000">
                <a:solidFill>
                  <a:srgbClr val="192954"/>
                </a:solidFill>
                <a:latin typeface="Aileron Regular Bold"/>
              </a:rPr>
              <a:t>petani yang bekerja di kebun (BPS Sulsel</a:t>
            </a:r>
            <a:r>
              <a:rPr lang="en-US" sz="2000">
                <a:solidFill>
                  <a:srgbClr val="192954"/>
                </a:solidFill>
                <a:latin typeface="Aileron Regular"/>
              </a:rPr>
              <a:t>)</a:t>
            </a:r>
          </a:p>
        </p:txBody>
      </p:sp>
      <p:sp>
        <p:nvSpPr>
          <p:cNvPr id="40" name="TextBox 40"/>
          <p:cNvSpPr txBox="1"/>
          <p:nvPr/>
        </p:nvSpPr>
        <p:spPr>
          <a:xfrm>
            <a:off x="11815879" y="2991098"/>
            <a:ext cx="4933803" cy="1406525"/>
          </a:xfrm>
          <a:prstGeom prst="rect">
            <a:avLst/>
          </a:prstGeom>
        </p:spPr>
        <p:txBody>
          <a:bodyPr lIns="0" tIns="0" rIns="0" bIns="0" rtlCol="0" anchor="t">
            <a:spAutoFit/>
          </a:bodyPr>
          <a:lstStyle/>
          <a:p>
            <a:pPr marL="431801" lvl="1" indent="-215900">
              <a:lnSpc>
                <a:spcPts val="2800"/>
              </a:lnSpc>
              <a:buFont typeface="Arial"/>
              <a:buChar char="•"/>
            </a:pPr>
            <a:r>
              <a:rPr lang="en-US" sz="2000">
                <a:solidFill>
                  <a:srgbClr val="192954"/>
                </a:solidFill>
                <a:latin typeface="Aileron Regular Bold"/>
              </a:rPr>
              <a:t>Jumlah petani  sebanyak 1.430 per tahun 2019;</a:t>
            </a:r>
          </a:p>
          <a:p>
            <a:pPr marL="431801" lvl="1" indent="-215900">
              <a:lnSpc>
                <a:spcPts val="2800"/>
              </a:lnSpc>
              <a:buFont typeface="Arial"/>
              <a:buChar char="•"/>
            </a:pPr>
            <a:r>
              <a:rPr lang="en-US" sz="2000">
                <a:solidFill>
                  <a:srgbClr val="192954"/>
                </a:solidFill>
                <a:latin typeface="Aileron Regular Bold"/>
              </a:rPr>
              <a:t> Luas areal tanam sebesar 1.069 Ha;  </a:t>
            </a:r>
          </a:p>
          <a:p>
            <a:pPr marL="431800" lvl="1" indent="-215900">
              <a:lnSpc>
                <a:spcPts val="2800"/>
              </a:lnSpc>
              <a:buFont typeface="Arial"/>
              <a:buChar char="•"/>
            </a:pPr>
            <a:r>
              <a:rPr lang="en-US" sz="2000">
                <a:solidFill>
                  <a:srgbClr val="192954"/>
                </a:solidFill>
                <a:latin typeface="Aileron Regular Bold"/>
              </a:rPr>
              <a:t>Luas areal panen sebesar 1.027 Ha.</a:t>
            </a:r>
          </a:p>
        </p:txBody>
      </p:sp>
      <p:sp>
        <p:nvSpPr>
          <p:cNvPr id="41" name="TextBox 41"/>
          <p:cNvSpPr txBox="1"/>
          <p:nvPr/>
        </p:nvSpPr>
        <p:spPr>
          <a:xfrm>
            <a:off x="11838869" y="809800"/>
            <a:ext cx="3334666" cy="701675"/>
          </a:xfrm>
          <a:prstGeom prst="rect">
            <a:avLst/>
          </a:prstGeom>
        </p:spPr>
        <p:txBody>
          <a:bodyPr lIns="0" tIns="0" rIns="0" bIns="0" rtlCol="0" anchor="t">
            <a:spAutoFit/>
          </a:bodyPr>
          <a:lstStyle/>
          <a:p>
            <a:pPr algn="ctr">
              <a:lnSpc>
                <a:spcPts val="2800"/>
              </a:lnSpc>
              <a:spcBef>
                <a:spcPct val="0"/>
              </a:spcBef>
            </a:pPr>
            <a:r>
              <a:rPr lang="en-US" sz="2000">
                <a:solidFill>
                  <a:srgbClr val="192954"/>
                </a:solidFill>
                <a:latin typeface="Aileron Regular Bold"/>
              </a:rPr>
              <a:t>Didominasi oleh penduduk Kabupaten Bone</a:t>
            </a:r>
          </a:p>
        </p:txBody>
      </p:sp>
      <p:sp>
        <p:nvSpPr>
          <p:cNvPr id="42" name="TextBox 42"/>
          <p:cNvSpPr txBox="1"/>
          <p:nvPr/>
        </p:nvSpPr>
        <p:spPr>
          <a:xfrm>
            <a:off x="1647292" y="5095597"/>
            <a:ext cx="3923254" cy="1054100"/>
          </a:xfrm>
          <a:prstGeom prst="rect">
            <a:avLst/>
          </a:prstGeom>
        </p:spPr>
        <p:txBody>
          <a:bodyPr lIns="0" tIns="0" rIns="0" bIns="0" rtlCol="0" anchor="t">
            <a:spAutoFit/>
          </a:bodyPr>
          <a:lstStyle/>
          <a:p>
            <a:pPr algn="ctr">
              <a:lnSpc>
                <a:spcPts val="2800"/>
              </a:lnSpc>
              <a:spcBef>
                <a:spcPct val="0"/>
              </a:spcBef>
            </a:pPr>
            <a:r>
              <a:rPr lang="en-US" sz="2000">
                <a:solidFill>
                  <a:srgbClr val="192954"/>
                </a:solidFill>
                <a:latin typeface="Aileron Regular"/>
              </a:rPr>
              <a:t>hanya </a:t>
            </a:r>
            <a:r>
              <a:rPr lang="en-US" sz="2000">
                <a:solidFill>
                  <a:srgbClr val="192954"/>
                </a:solidFill>
                <a:latin typeface="Aileron Regular Bold"/>
              </a:rPr>
              <a:t>13,4%</a:t>
            </a:r>
            <a:r>
              <a:rPr lang="en-US" sz="2000">
                <a:solidFill>
                  <a:srgbClr val="192954"/>
                </a:solidFill>
                <a:latin typeface="Aileron Regular"/>
              </a:rPr>
              <a:t> petani di Indonesia </a:t>
            </a:r>
            <a:r>
              <a:rPr lang="en-US" sz="2000">
                <a:solidFill>
                  <a:srgbClr val="192954"/>
                </a:solidFill>
                <a:latin typeface="Aileron Regular Bold"/>
              </a:rPr>
              <a:t>yang melek dan menggunakan teknologi pertanian</a:t>
            </a:r>
          </a:p>
        </p:txBody>
      </p:sp>
      <p:sp>
        <p:nvSpPr>
          <p:cNvPr id="43" name="TextBox 43"/>
          <p:cNvSpPr txBox="1"/>
          <p:nvPr/>
        </p:nvSpPr>
        <p:spPr>
          <a:xfrm>
            <a:off x="6825305" y="5074717"/>
            <a:ext cx="3923254" cy="1054100"/>
          </a:xfrm>
          <a:prstGeom prst="rect">
            <a:avLst/>
          </a:prstGeom>
        </p:spPr>
        <p:txBody>
          <a:bodyPr lIns="0" tIns="0" rIns="0" bIns="0" rtlCol="0" anchor="t">
            <a:spAutoFit/>
          </a:bodyPr>
          <a:lstStyle/>
          <a:p>
            <a:pPr algn="ctr">
              <a:lnSpc>
                <a:spcPts val="2800"/>
              </a:lnSpc>
              <a:spcBef>
                <a:spcPct val="0"/>
              </a:spcBef>
            </a:pPr>
            <a:r>
              <a:rPr lang="en-US" sz="2000">
                <a:solidFill>
                  <a:srgbClr val="192954"/>
                </a:solidFill>
                <a:latin typeface="Aileron Regular Bold"/>
              </a:rPr>
              <a:t>Teknologi memberikan dampak positif terhadap bidang pertanian</a:t>
            </a:r>
          </a:p>
        </p:txBody>
      </p:sp>
      <p:sp>
        <p:nvSpPr>
          <p:cNvPr id="44" name="TextBox 44"/>
          <p:cNvSpPr txBox="1"/>
          <p:nvPr/>
        </p:nvSpPr>
        <p:spPr>
          <a:xfrm>
            <a:off x="2221843" y="7075283"/>
            <a:ext cx="6189814" cy="1054100"/>
          </a:xfrm>
          <a:prstGeom prst="rect">
            <a:avLst/>
          </a:prstGeom>
        </p:spPr>
        <p:txBody>
          <a:bodyPr lIns="0" tIns="0" rIns="0" bIns="0" rtlCol="0" anchor="t">
            <a:spAutoFit/>
          </a:bodyPr>
          <a:lstStyle/>
          <a:p>
            <a:pPr algn="ctr">
              <a:lnSpc>
                <a:spcPts val="2800"/>
              </a:lnSpc>
              <a:spcBef>
                <a:spcPct val="0"/>
              </a:spcBef>
            </a:pPr>
            <a:r>
              <a:rPr lang="en-US" sz="2000">
                <a:solidFill>
                  <a:srgbClr val="192954"/>
                </a:solidFill>
                <a:latin typeface="Aileron Regular Bold"/>
              </a:rPr>
              <a:t>Keputusan petani</a:t>
            </a:r>
            <a:r>
              <a:rPr lang="en-US" sz="2000">
                <a:solidFill>
                  <a:srgbClr val="192954"/>
                </a:solidFill>
                <a:latin typeface="Aileron Regular"/>
              </a:rPr>
              <a:t> untuk mengadopsi inovasi teknologi pertanian dapat dilihat </a:t>
            </a:r>
            <a:r>
              <a:rPr lang="en-US" sz="2000">
                <a:solidFill>
                  <a:srgbClr val="192954"/>
                </a:solidFill>
                <a:latin typeface="Aileron Regular Bold"/>
              </a:rPr>
              <a:t>melalui decision making style petani.</a:t>
            </a:r>
          </a:p>
        </p:txBody>
      </p:sp>
      <p:sp>
        <p:nvSpPr>
          <p:cNvPr id="45" name="TextBox 45"/>
          <p:cNvSpPr txBox="1"/>
          <p:nvPr/>
        </p:nvSpPr>
        <p:spPr>
          <a:xfrm>
            <a:off x="10384816" y="6645870"/>
            <a:ext cx="7178407" cy="1758950"/>
          </a:xfrm>
          <a:prstGeom prst="rect">
            <a:avLst/>
          </a:prstGeom>
        </p:spPr>
        <p:txBody>
          <a:bodyPr lIns="0" tIns="0" rIns="0" bIns="0" rtlCol="0" anchor="t">
            <a:spAutoFit/>
          </a:bodyPr>
          <a:lstStyle/>
          <a:p>
            <a:pPr algn="ctr">
              <a:lnSpc>
                <a:spcPts val="2800"/>
              </a:lnSpc>
            </a:pPr>
            <a:r>
              <a:rPr lang="en-US" sz="2000">
                <a:solidFill>
                  <a:srgbClr val="192954"/>
                </a:solidFill>
                <a:latin typeface="Aileron Regular Bold"/>
              </a:rPr>
              <a:t>Belum pernah diteliti.</a:t>
            </a:r>
          </a:p>
          <a:p>
            <a:pPr algn="ctr">
              <a:lnSpc>
                <a:spcPts val="2800"/>
              </a:lnSpc>
              <a:spcBef>
                <a:spcPct val="0"/>
              </a:spcBef>
            </a:pPr>
            <a:r>
              <a:rPr lang="en-US" sz="2000">
                <a:solidFill>
                  <a:srgbClr val="192954"/>
                </a:solidFill>
                <a:latin typeface="Aileron Regular"/>
              </a:rPr>
              <a:t>Padahal, </a:t>
            </a:r>
            <a:r>
              <a:rPr lang="en-US" sz="2000">
                <a:solidFill>
                  <a:srgbClr val="192954"/>
                </a:solidFill>
                <a:latin typeface="Aileron Regular Bold"/>
              </a:rPr>
              <a:t>diperlukan untuk mengetahui  gambaran decision making style petani </a:t>
            </a:r>
            <a:r>
              <a:rPr lang="en-US" sz="2000">
                <a:solidFill>
                  <a:srgbClr val="192954"/>
                </a:solidFill>
                <a:latin typeface="Aileron Regular"/>
              </a:rPr>
              <a:t>=&gt; dapat dijadikan rujukan untuk sosialisasi terkait teknologi pertanian dan meningkatkan angka melek dan penggunaan teknologi pertanian</a:t>
            </a:r>
          </a:p>
        </p:txBody>
      </p:sp>
      <p:sp>
        <p:nvSpPr>
          <p:cNvPr id="46" name="TextBox 46"/>
          <p:cNvSpPr txBox="1"/>
          <p:nvPr/>
        </p:nvSpPr>
        <p:spPr>
          <a:xfrm>
            <a:off x="12190420" y="5271809"/>
            <a:ext cx="4412604" cy="701675"/>
          </a:xfrm>
          <a:prstGeom prst="rect">
            <a:avLst/>
          </a:prstGeom>
        </p:spPr>
        <p:txBody>
          <a:bodyPr lIns="0" tIns="0" rIns="0" bIns="0" rtlCol="0" anchor="t">
            <a:spAutoFit/>
          </a:bodyPr>
          <a:lstStyle/>
          <a:p>
            <a:pPr algn="ctr">
              <a:lnSpc>
                <a:spcPts val="2800"/>
              </a:lnSpc>
              <a:spcBef>
                <a:spcPct val="0"/>
              </a:spcBef>
            </a:pPr>
            <a:r>
              <a:rPr lang="en-US" sz="2000">
                <a:solidFill>
                  <a:srgbClr val="192954"/>
                </a:solidFill>
                <a:latin typeface="Aileron Regular Bold"/>
              </a:rPr>
              <a:t>meningkatkan produktivitas usaha tani dan efisiensi pertanian</a:t>
            </a:r>
          </a:p>
        </p:txBody>
      </p:sp>
      <p:sp>
        <p:nvSpPr>
          <p:cNvPr id="47" name="Freeform 47"/>
          <p:cNvSpPr/>
          <p:nvPr/>
        </p:nvSpPr>
        <p:spPr>
          <a:xfrm>
            <a:off x="11142299" y="5449250"/>
            <a:ext cx="818937" cy="405172"/>
          </a:xfrm>
          <a:custGeom>
            <a:avLst/>
            <a:gdLst/>
            <a:ahLst/>
            <a:cxnLst/>
            <a:rect l="l" t="t" r="r" b="b"/>
            <a:pathLst>
              <a:path w="818937" h="405172">
                <a:moveTo>
                  <a:pt x="0" y="0"/>
                </a:moveTo>
                <a:lnTo>
                  <a:pt x="818937" y="0"/>
                </a:lnTo>
                <a:lnTo>
                  <a:pt x="818937" y="405172"/>
                </a:lnTo>
                <a:lnTo>
                  <a:pt x="0" y="405172"/>
                </a:lnTo>
                <a:lnTo>
                  <a:pt x="0" y="0"/>
                </a:lnTo>
                <a:close/>
              </a:path>
            </a:pathLst>
          </a:custGeom>
          <a:blipFill>
            <a:blip r:embed="rId12">
              <a:extLst>
                <a:ext uri="{96DAC541-7B7A-43D3-8B79-37D633B846F1}">
                  <asvg:svgBlip xmlns:asvg="http://schemas.microsoft.com/office/drawing/2016/SVG/main" xmlns="" r:embed="rId13"/>
                </a:ext>
              </a:extLst>
            </a:blip>
            <a:stretch>
              <a:fillRect l="-80732"/>
            </a:stretch>
          </a:blipFill>
        </p:spPr>
      </p:sp>
      <p:pic>
        <p:nvPicPr>
          <p:cNvPr id="48" name="AnyConv.com__WhatsApp Audio 2023-06-17 at 00.04.5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75053" y="925840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0398"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sp>
        <p:nvSpPr>
          <p:cNvPr id="2" name="TextBox 2"/>
          <p:cNvSpPr txBox="1"/>
          <p:nvPr/>
        </p:nvSpPr>
        <p:spPr>
          <a:xfrm>
            <a:off x="2028583" y="1104900"/>
            <a:ext cx="7036912" cy="1741170"/>
          </a:xfrm>
          <a:prstGeom prst="rect">
            <a:avLst/>
          </a:prstGeom>
        </p:spPr>
        <p:txBody>
          <a:bodyPr lIns="0" tIns="0" rIns="0" bIns="0" rtlCol="0" anchor="t">
            <a:spAutoFit/>
          </a:bodyPr>
          <a:lstStyle/>
          <a:p>
            <a:pPr>
              <a:lnSpc>
                <a:spcPts val="6720"/>
              </a:lnSpc>
            </a:pPr>
            <a:r>
              <a:rPr lang="en-US" sz="6400">
                <a:solidFill>
                  <a:srgbClr val="192954"/>
                </a:solidFill>
                <a:latin typeface="Kollektif Bold"/>
              </a:rPr>
              <a:t>METODE PENELITIAN</a:t>
            </a:r>
          </a:p>
        </p:txBody>
      </p:sp>
      <p:sp>
        <p:nvSpPr>
          <p:cNvPr id="3" name="AutoShape 3"/>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4" name="TextBox 4"/>
          <p:cNvSpPr txBox="1"/>
          <p:nvPr/>
        </p:nvSpPr>
        <p:spPr>
          <a:xfrm>
            <a:off x="14778904" y="8886538"/>
            <a:ext cx="1824120" cy="328295"/>
          </a:xfrm>
          <a:prstGeom prst="rect">
            <a:avLst/>
          </a:prstGeom>
        </p:spPr>
        <p:txBody>
          <a:bodyPr lIns="0" tIns="0" rIns="0" bIns="0" rtlCol="0" anchor="t">
            <a:spAutoFit/>
          </a:bodyPr>
          <a:lstStyle/>
          <a:p>
            <a:pPr marL="0" lvl="0" indent="0" algn="r">
              <a:lnSpc>
                <a:spcPts val="2800"/>
              </a:lnSpc>
              <a:spcBef>
                <a:spcPct val="0"/>
              </a:spcBef>
            </a:pPr>
            <a:r>
              <a:rPr lang="en-US" sz="2000" spc="40" dirty="0" smtClean="0">
                <a:solidFill>
                  <a:srgbClr val="192954"/>
                </a:solidFill>
                <a:latin typeface="Aileron Heavy"/>
              </a:rPr>
              <a:t>05</a:t>
            </a:r>
            <a:endParaRPr lang="en-US" sz="2000" spc="40" dirty="0">
              <a:solidFill>
                <a:srgbClr val="192954"/>
              </a:solidFill>
              <a:latin typeface="Aileron Heavy"/>
            </a:endParaRPr>
          </a:p>
        </p:txBody>
      </p:sp>
      <p:grpSp>
        <p:nvGrpSpPr>
          <p:cNvPr id="5" name="Group 5"/>
          <p:cNvGrpSpPr/>
          <p:nvPr/>
        </p:nvGrpSpPr>
        <p:grpSpPr>
          <a:xfrm>
            <a:off x="2028583" y="3357495"/>
            <a:ext cx="14230834" cy="4789373"/>
            <a:chOff x="0" y="0"/>
            <a:chExt cx="18974445" cy="6385831"/>
          </a:xfrm>
        </p:grpSpPr>
        <p:sp>
          <p:nvSpPr>
            <p:cNvPr id="6" name="AutoShape 6"/>
            <p:cNvSpPr/>
            <p:nvPr/>
          </p:nvSpPr>
          <p:spPr>
            <a:xfrm>
              <a:off x="0" y="0"/>
              <a:ext cx="18974445" cy="727590"/>
            </a:xfrm>
            <a:prstGeom prst="rect">
              <a:avLst/>
            </a:prstGeom>
            <a:solidFill>
              <a:srgbClr val="99B951"/>
            </a:solidFill>
          </p:spPr>
        </p:sp>
        <p:sp>
          <p:nvSpPr>
            <p:cNvPr id="7" name="TextBox 7"/>
            <p:cNvSpPr txBox="1"/>
            <p:nvPr/>
          </p:nvSpPr>
          <p:spPr>
            <a:xfrm>
              <a:off x="573859" y="115365"/>
              <a:ext cx="3867914" cy="449235"/>
            </a:xfrm>
            <a:prstGeom prst="rect">
              <a:avLst/>
            </a:prstGeom>
          </p:spPr>
          <p:txBody>
            <a:bodyPr lIns="0" tIns="0" rIns="0" bIns="0" rtlCol="0" anchor="t">
              <a:spAutoFit/>
            </a:bodyPr>
            <a:lstStyle/>
            <a:p>
              <a:pPr marL="435348" lvl="1" indent="-217674" algn="l">
                <a:lnSpc>
                  <a:spcPts val="2823"/>
                </a:lnSpc>
                <a:spcBef>
                  <a:spcPct val="0"/>
                </a:spcBef>
                <a:buFont typeface="Arial"/>
                <a:buChar char="•"/>
              </a:pPr>
              <a:r>
                <a:rPr lang="en-US" sz="2016" spc="120">
                  <a:solidFill>
                    <a:srgbClr val="192954"/>
                  </a:solidFill>
                  <a:latin typeface="Aileron Heavy Bold"/>
                </a:rPr>
                <a:t>TIPE PENELITIAN</a:t>
              </a:r>
            </a:p>
          </p:txBody>
        </p:sp>
        <p:sp>
          <p:nvSpPr>
            <p:cNvPr id="8" name="TextBox 8"/>
            <p:cNvSpPr txBox="1"/>
            <p:nvPr/>
          </p:nvSpPr>
          <p:spPr>
            <a:xfrm>
              <a:off x="13551939" y="115365"/>
              <a:ext cx="3448489" cy="449235"/>
            </a:xfrm>
            <a:prstGeom prst="rect">
              <a:avLst/>
            </a:prstGeom>
          </p:spPr>
          <p:txBody>
            <a:bodyPr lIns="0" tIns="0" rIns="0" bIns="0" rtlCol="0" anchor="t">
              <a:spAutoFit/>
            </a:bodyPr>
            <a:lstStyle/>
            <a:p>
              <a:pPr marL="0" lvl="0" indent="0" algn="l">
                <a:lnSpc>
                  <a:spcPts val="2823"/>
                </a:lnSpc>
                <a:spcBef>
                  <a:spcPct val="0"/>
                </a:spcBef>
              </a:pPr>
              <a:r>
                <a:rPr lang="en-US" sz="2016" spc="120">
                  <a:solidFill>
                    <a:srgbClr val="192954"/>
                  </a:solidFill>
                  <a:latin typeface="Aileron Heavy Bold"/>
                </a:rPr>
                <a:t>3. ANALISIS DATA</a:t>
              </a:r>
            </a:p>
          </p:txBody>
        </p:sp>
        <p:sp>
          <p:nvSpPr>
            <p:cNvPr id="9" name="AutoShape 9"/>
            <p:cNvSpPr/>
            <p:nvPr/>
          </p:nvSpPr>
          <p:spPr>
            <a:xfrm>
              <a:off x="0" y="2732450"/>
              <a:ext cx="18974445" cy="1776309"/>
            </a:xfrm>
            <a:prstGeom prst="rect">
              <a:avLst/>
            </a:prstGeom>
            <a:solidFill>
              <a:srgbClr val="F4F4F4"/>
            </a:solidFill>
          </p:spPr>
        </p:sp>
        <p:sp>
          <p:nvSpPr>
            <p:cNvPr id="10" name="TextBox 10"/>
            <p:cNvSpPr txBox="1"/>
            <p:nvPr/>
          </p:nvSpPr>
          <p:spPr>
            <a:xfrm>
              <a:off x="6559969" y="115365"/>
              <a:ext cx="5098542" cy="449235"/>
            </a:xfrm>
            <a:prstGeom prst="rect">
              <a:avLst/>
            </a:prstGeom>
          </p:spPr>
          <p:txBody>
            <a:bodyPr lIns="0" tIns="0" rIns="0" bIns="0" rtlCol="0" anchor="t">
              <a:spAutoFit/>
            </a:bodyPr>
            <a:lstStyle/>
            <a:p>
              <a:pPr marL="0" lvl="0" indent="0" algn="l">
                <a:lnSpc>
                  <a:spcPts val="2823"/>
                </a:lnSpc>
                <a:spcBef>
                  <a:spcPct val="0"/>
                </a:spcBef>
              </a:pPr>
              <a:r>
                <a:rPr lang="en-US" sz="2016" spc="120">
                  <a:solidFill>
                    <a:srgbClr val="192954"/>
                  </a:solidFill>
                  <a:latin typeface="Aileron Heavy Bold"/>
                </a:rPr>
                <a:t>2. PARTISIPAN PENELITIAN</a:t>
              </a:r>
            </a:p>
          </p:txBody>
        </p:sp>
        <p:sp>
          <p:nvSpPr>
            <p:cNvPr id="11" name="TextBox 11"/>
            <p:cNvSpPr txBox="1"/>
            <p:nvPr/>
          </p:nvSpPr>
          <p:spPr>
            <a:xfrm>
              <a:off x="573859" y="1011076"/>
              <a:ext cx="3536559" cy="720513"/>
            </a:xfrm>
            <a:prstGeom prst="rect">
              <a:avLst/>
            </a:prstGeom>
          </p:spPr>
          <p:txBody>
            <a:bodyPr lIns="0" tIns="0" rIns="0" bIns="0" rtlCol="0" anchor="t">
              <a:spAutoFit/>
            </a:bodyPr>
            <a:lstStyle/>
            <a:p>
              <a:pPr marL="0" lvl="0" indent="0" algn="l">
                <a:lnSpc>
                  <a:spcPts val="2240"/>
                </a:lnSpc>
                <a:spcBef>
                  <a:spcPct val="0"/>
                </a:spcBef>
              </a:pPr>
              <a:r>
                <a:rPr lang="en-US" sz="1600">
                  <a:solidFill>
                    <a:srgbClr val="192954"/>
                  </a:solidFill>
                  <a:latin typeface="Aileron Regular"/>
                </a:rPr>
                <a:t>Pendekatan penelitian adalah pendekatan kualitatif</a:t>
              </a:r>
            </a:p>
          </p:txBody>
        </p:sp>
        <p:sp>
          <p:nvSpPr>
            <p:cNvPr id="12" name="TextBox 12"/>
            <p:cNvSpPr txBox="1"/>
            <p:nvPr/>
          </p:nvSpPr>
          <p:spPr>
            <a:xfrm>
              <a:off x="6559969" y="1011076"/>
              <a:ext cx="4616780" cy="720513"/>
            </a:xfrm>
            <a:prstGeom prst="rect">
              <a:avLst/>
            </a:prstGeom>
          </p:spPr>
          <p:txBody>
            <a:bodyPr lIns="0" tIns="0" rIns="0" bIns="0" rtlCol="0" anchor="t">
              <a:spAutoFit/>
            </a:bodyPr>
            <a:lstStyle/>
            <a:p>
              <a:pPr marL="0" lvl="0" indent="0" algn="l">
                <a:lnSpc>
                  <a:spcPts val="2240"/>
                </a:lnSpc>
                <a:spcBef>
                  <a:spcPct val="0"/>
                </a:spcBef>
              </a:pPr>
              <a:r>
                <a:rPr lang="en-US" sz="1600">
                  <a:solidFill>
                    <a:srgbClr val="192954"/>
                  </a:solidFill>
                  <a:latin typeface="Aileron Regular"/>
                </a:rPr>
                <a:t>Partisipan penelitian menggunakan teknik purposice sampling.</a:t>
              </a:r>
            </a:p>
          </p:txBody>
        </p:sp>
        <p:sp>
          <p:nvSpPr>
            <p:cNvPr id="13" name="TextBox 13"/>
            <p:cNvSpPr txBox="1"/>
            <p:nvPr/>
          </p:nvSpPr>
          <p:spPr>
            <a:xfrm>
              <a:off x="6559969" y="2844131"/>
              <a:ext cx="5098542" cy="1457113"/>
            </a:xfrm>
            <a:prstGeom prst="rect">
              <a:avLst/>
            </a:prstGeom>
          </p:spPr>
          <p:txBody>
            <a:bodyPr lIns="0" tIns="0" rIns="0" bIns="0" rtlCol="0" anchor="t">
              <a:spAutoFit/>
            </a:bodyPr>
            <a:lstStyle/>
            <a:p>
              <a:pPr marL="0" lvl="0" indent="0" algn="l">
                <a:lnSpc>
                  <a:spcPts val="2240"/>
                </a:lnSpc>
                <a:spcBef>
                  <a:spcPct val="0"/>
                </a:spcBef>
              </a:pPr>
              <a:r>
                <a:rPr lang="en-US" sz="1600">
                  <a:solidFill>
                    <a:srgbClr val="192954"/>
                  </a:solidFill>
                  <a:latin typeface="Aileron Regular"/>
                </a:rPr>
                <a:t>Kriteria partisipan pada penelitian ini, yaitu petani tebu di Kec. Patimpeng, Kab. Bone dan menggunakan teknologi selama proses pertaniannya. </a:t>
              </a:r>
            </a:p>
          </p:txBody>
        </p:sp>
        <p:sp>
          <p:nvSpPr>
            <p:cNvPr id="14" name="TextBox 14"/>
            <p:cNvSpPr txBox="1"/>
            <p:nvPr/>
          </p:nvSpPr>
          <p:spPr>
            <a:xfrm>
              <a:off x="6559969" y="4928718"/>
              <a:ext cx="4616780" cy="1457113"/>
            </a:xfrm>
            <a:prstGeom prst="rect">
              <a:avLst/>
            </a:prstGeom>
          </p:spPr>
          <p:txBody>
            <a:bodyPr lIns="0" tIns="0" rIns="0" bIns="0" rtlCol="0" anchor="t">
              <a:spAutoFit/>
            </a:bodyPr>
            <a:lstStyle/>
            <a:p>
              <a:pPr marL="0" lvl="0" indent="0" algn="l">
                <a:lnSpc>
                  <a:spcPts val="2240"/>
                </a:lnSpc>
                <a:spcBef>
                  <a:spcPct val="0"/>
                </a:spcBef>
              </a:pPr>
              <a:r>
                <a:rPr lang="en-US" sz="1600">
                  <a:solidFill>
                    <a:srgbClr val="192954"/>
                  </a:solidFill>
                  <a:latin typeface="Aileron Regular"/>
                </a:rPr>
                <a:t>Berdasarkan kriteria yang telah ditetapkan, diperoleh enam orang partisipan penelitian dengan inisial ABR, AMY, AM, ABN, AAG, dan HAM.</a:t>
              </a:r>
            </a:p>
          </p:txBody>
        </p:sp>
        <p:sp>
          <p:nvSpPr>
            <p:cNvPr id="15" name="TextBox 15"/>
            <p:cNvSpPr txBox="1"/>
            <p:nvPr/>
          </p:nvSpPr>
          <p:spPr>
            <a:xfrm>
              <a:off x="573859" y="2940088"/>
              <a:ext cx="3536559" cy="720513"/>
            </a:xfrm>
            <a:prstGeom prst="rect">
              <a:avLst/>
            </a:prstGeom>
          </p:spPr>
          <p:txBody>
            <a:bodyPr lIns="0" tIns="0" rIns="0" bIns="0" rtlCol="0" anchor="t">
              <a:spAutoFit/>
            </a:bodyPr>
            <a:lstStyle/>
            <a:p>
              <a:pPr marL="0" lvl="0" indent="0" algn="l">
                <a:lnSpc>
                  <a:spcPts val="2240"/>
                </a:lnSpc>
                <a:spcBef>
                  <a:spcPct val="0"/>
                </a:spcBef>
              </a:pPr>
              <a:r>
                <a:rPr lang="en-US" sz="1600">
                  <a:solidFill>
                    <a:srgbClr val="192954"/>
                  </a:solidFill>
                  <a:latin typeface="Aileron Regular"/>
                </a:rPr>
                <a:t>Tipe penelitian adalah descriptive research.</a:t>
              </a:r>
            </a:p>
          </p:txBody>
        </p:sp>
        <p:sp>
          <p:nvSpPr>
            <p:cNvPr id="16" name="TextBox 16"/>
            <p:cNvSpPr txBox="1"/>
            <p:nvPr/>
          </p:nvSpPr>
          <p:spPr>
            <a:xfrm>
              <a:off x="472722" y="4788159"/>
              <a:ext cx="4662045" cy="1457113"/>
            </a:xfrm>
            <a:prstGeom prst="rect">
              <a:avLst/>
            </a:prstGeom>
          </p:spPr>
          <p:txBody>
            <a:bodyPr lIns="0" tIns="0" rIns="0" bIns="0" rtlCol="0" anchor="t">
              <a:spAutoFit/>
            </a:bodyPr>
            <a:lstStyle/>
            <a:p>
              <a:pPr marL="0" lvl="0" indent="0" algn="l">
                <a:lnSpc>
                  <a:spcPts val="2240"/>
                </a:lnSpc>
                <a:spcBef>
                  <a:spcPct val="0"/>
                </a:spcBef>
              </a:pPr>
              <a:r>
                <a:rPr lang="en-US" sz="1600">
                  <a:solidFill>
                    <a:srgbClr val="192954"/>
                  </a:solidFill>
                  <a:latin typeface="Aileron Regular"/>
                </a:rPr>
                <a:t>Penelitian bertujuan untuk mengetahui gambaran decision making style petani dalam menggunakan teknologi pertanian. </a:t>
              </a:r>
            </a:p>
          </p:txBody>
        </p:sp>
        <p:sp>
          <p:nvSpPr>
            <p:cNvPr id="17" name="TextBox 17"/>
            <p:cNvSpPr txBox="1"/>
            <p:nvPr/>
          </p:nvSpPr>
          <p:spPr>
            <a:xfrm>
              <a:off x="13542885" y="1011076"/>
              <a:ext cx="5021430" cy="1457113"/>
            </a:xfrm>
            <a:prstGeom prst="rect">
              <a:avLst/>
            </a:prstGeom>
          </p:spPr>
          <p:txBody>
            <a:bodyPr lIns="0" tIns="0" rIns="0" bIns="0" rtlCol="0" anchor="t">
              <a:spAutoFit/>
            </a:bodyPr>
            <a:lstStyle/>
            <a:p>
              <a:pPr marL="0" lvl="0" indent="0" algn="l">
                <a:lnSpc>
                  <a:spcPts val="2240"/>
                </a:lnSpc>
                <a:spcBef>
                  <a:spcPct val="0"/>
                </a:spcBef>
              </a:pPr>
              <a:r>
                <a:rPr lang="en-US" sz="1600">
                  <a:solidFill>
                    <a:srgbClr val="192954"/>
                  </a:solidFill>
                  <a:latin typeface="Aileron Regular"/>
                </a:rPr>
                <a:t>Analisis data penelitian dianalisis secara deskriptif melalui 3 tahapan, yaitu reduksi data, penyajian data, dan penarikan kesimpulan. </a:t>
              </a:r>
            </a:p>
          </p:txBody>
        </p:sp>
        <p:sp>
          <p:nvSpPr>
            <p:cNvPr id="18" name="TextBox 18"/>
            <p:cNvSpPr txBox="1"/>
            <p:nvPr/>
          </p:nvSpPr>
          <p:spPr>
            <a:xfrm>
              <a:off x="13551939" y="2872998"/>
              <a:ext cx="5021430" cy="1457113"/>
            </a:xfrm>
            <a:prstGeom prst="rect">
              <a:avLst/>
            </a:prstGeom>
          </p:spPr>
          <p:txBody>
            <a:bodyPr lIns="0" tIns="0" rIns="0" bIns="0" rtlCol="0" anchor="t">
              <a:spAutoFit/>
            </a:bodyPr>
            <a:lstStyle/>
            <a:p>
              <a:pPr marL="0" lvl="0" indent="0" algn="l">
                <a:lnSpc>
                  <a:spcPts val="2240"/>
                </a:lnSpc>
                <a:spcBef>
                  <a:spcPct val="0"/>
                </a:spcBef>
              </a:pPr>
              <a:r>
                <a:rPr lang="en-US" sz="1600">
                  <a:solidFill>
                    <a:srgbClr val="192954"/>
                  </a:solidFill>
                  <a:latin typeface="Aileron Regular"/>
                </a:rPr>
                <a:t>Proses analisis data dilakukan setelah wawacara mendalam semi-terstruktur telah dilaksanakan dengan proses pengodingan.</a:t>
              </a:r>
            </a:p>
          </p:txBody>
        </p:sp>
      </p:grpSp>
      <p:sp>
        <p:nvSpPr>
          <p:cNvPr id="19" name="TextBox 19"/>
          <p:cNvSpPr txBox="1"/>
          <p:nvPr/>
        </p:nvSpPr>
        <p:spPr>
          <a:xfrm>
            <a:off x="1684976" y="8867843"/>
            <a:ext cx="3585175" cy="621030"/>
          </a:xfrm>
          <a:prstGeom prst="rect">
            <a:avLst/>
          </a:prstGeom>
        </p:spPr>
        <p:txBody>
          <a:bodyPr lIns="0" tIns="0" rIns="0" bIns="0" rtlCol="0" anchor="t">
            <a:spAutoFit/>
          </a:bodyPr>
          <a:lstStyle/>
          <a:p>
            <a:pPr>
              <a:lnSpc>
                <a:spcPts val="2520"/>
              </a:lnSpc>
            </a:pPr>
            <a:r>
              <a:rPr lang="en-US" sz="1800" spc="36" dirty="0">
                <a:solidFill>
                  <a:srgbClr val="192954"/>
                </a:solidFill>
                <a:latin typeface="Aileron Heavy"/>
              </a:rPr>
              <a:t>METODE-METODE</a:t>
            </a:r>
          </a:p>
          <a:p>
            <a:pPr marL="0" lvl="0" indent="0" algn="l">
              <a:lnSpc>
                <a:spcPts val="2520"/>
              </a:lnSpc>
              <a:spcBef>
                <a:spcPct val="0"/>
              </a:spcBef>
            </a:pPr>
            <a:r>
              <a:rPr lang="en-US" sz="1800" spc="36" dirty="0">
                <a:solidFill>
                  <a:srgbClr val="192954"/>
                </a:solidFill>
                <a:latin typeface="Aileron Heavy"/>
              </a:rPr>
              <a:t>PENELITIAN PSIKOLOGI</a:t>
            </a:r>
          </a:p>
        </p:txBody>
      </p:sp>
      <p:pic>
        <p:nvPicPr>
          <p:cNvPr id="21" name="WhatsApp Audio 2023-06-17 at 07.26.4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90600" y="8822085"/>
            <a:ext cx="457200" cy="45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07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grpSp>
        <p:nvGrpSpPr>
          <p:cNvPr id="2" name="Group 2"/>
          <p:cNvGrpSpPr/>
          <p:nvPr/>
        </p:nvGrpSpPr>
        <p:grpSpPr>
          <a:xfrm rot="-9622901">
            <a:off x="266672" y="-3690338"/>
            <a:ext cx="20124627" cy="8950886"/>
            <a:chOff x="0" y="0"/>
            <a:chExt cx="31686624" cy="14093347"/>
          </a:xfrm>
        </p:grpSpPr>
        <p:sp>
          <p:nvSpPr>
            <p:cNvPr id="3" name="Freeform 3"/>
            <p:cNvSpPr/>
            <p:nvPr/>
          </p:nvSpPr>
          <p:spPr>
            <a:xfrm>
              <a:off x="0" y="0"/>
              <a:ext cx="31686624" cy="14093346"/>
            </a:xfrm>
            <a:custGeom>
              <a:avLst/>
              <a:gdLst/>
              <a:ahLst/>
              <a:cxnLst/>
              <a:rect l="l" t="t" r="r" b="b"/>
              <a:pathLst>
                <a:path w="31686624" h="14093346">
                  <a:moveTo>
                    <a:pt x="0" y="0"/>
                  </a:moveTo>
                  <a:lnTo>
                    <a:pt x="31686624" y="0"/>
                  </a:lnTo>
                  <a:lnTo>
                    <a:pt x="31686624" y="14093346"/>
                  </a:lnTo>
                  <a:lnTo>
                    <a:pt x="0" y="14093346"/>
                  </a:lnTo>
                  <a:close/>
                </a:path>
              </a:pathLst>
            </a:custGeom>
            <a:solidFill>
              <a:srgbClr val="99B951"/>
            </a:solidFill>
          </p:spPr>
        </p:sp>
      </p:grpSp>
      <p:grpSp>
        <p:nvGrpSpPr>
          <p:cNvPr id="4" name="Group 4"/>
          <p:cNvGrpSpPr/>
          <p:nvPr/>
        </p:nvGrpSpPr>
        <p:grpSpPr>
          <a:xfrm>
            <a:off x="3189964" y="2668992"/>
            <a:ext cx="862338" cy="862338"/>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grpSp>
        <p:nvGrpSpPr>
          <p:cNvPr id="6" name="Group 6"/>
          <p:cNvGrpSpPr/>
          <p:nvPr/>
        </p:nvGrpSpPr>
        <p:grpSpPr>
          <a:xfrm>
            <a:off x="1075343" y="2611863"/>
            <a:ext cx="13663261" cy="1838933"/>
            <a:chOff x="0" y="0"/>
            <a:chExt cx="18217681" cy="2451911"/>
          </a:xfrm>
        </p:grpSpPr>
        <p:sp>
          <p:nvSpPr>
            <p:cNvPr id="7" name="TextBox 7"/>
            <p:cNvSpPr txBox="1"/>
            <p:nvPr/>
          </p:nvSpPr>
          <p:spPr>
            <a:xfrm>
              <a:off x="0" y="-76200"/>
              <a:ext cx="18217681" cy="533751"/>
            </a:xfrm>
            <a:prstGeom prst="rect">
              <a:avLst/>
            </a:prstGeom>
          </p:spPr>
          <p:txBody>
            <a:bodyPr lIns="0" tIns="0" rIns="0" bIns="0" rtlCol="0" anchor="t">
              <a:spAutoFit/>
            </a:bodyPr>
            <a:lstStyle/>
            <a:p>
              <a:pPr algn="just">
                <a:lnSpc>
                  <a:spcPts val="3566"/>
                </a:lnSpc>
              </a:pPr>
              <a:r>
                <a:rPr lang="en-US" sz="2285" spc="-70" dirty="0">
                  <a:solidFill>
                    <a:srgbClr val="192954"/>
                  </a:solidFill>
                  <a:latin typeface="Aileron Heavy Bold"/>
                </a:rPr>
                <a:t>TEKNOLOGI PERTANIAN DI DESA MASAGO, KECAMATAN  PATIMPENG</a:t>
              </a:r>
            </a:p>
          </p:txBody>
        </p:sp>
        <p:sp>
          <p:nvSpPr>
            <p:cNvPr id="8" name="TextBox 8"/>
            <p:cNvSpPr txBox="1"/>
            <p:nvPr/>
          </p:nvSpPr>
          <p:spPr>
            <a:xfrm>
              <a:off x="0" y="544570"/>
              <a:ext cx="15264785" cy="1907341"/>
            </a:xfrm>
            <a:prstGeom prst="rect">
              <a:avLst/>
            </a:prstGeom>
          </p:spPr>
          <p:txBody>
            <a:bodyPr lIns="0" tIns="0" rIns="0" bIns="0" rtlCol="0" anchor="t">
              <a:spAutoFit/>
            </a:bodyPr>
            <a:lstStyle/>
            <a:p>
              <a:pPr algn="just">
                <a:lnSpc>
                  <a:spcPts val="2921"/>
                </a:lnSpc>
                <a:spcBef>
                  <a:spcPct val="0"/>
                </a:spcBef>
              </a:pPr>
              <a:r>
                <a:rPr lang="en-US" sz="2087" spc="-64">
                  <a:solidFill>
                    <a:srgbClr val="192954"/>
                  </a:solidFill>
                  <a:latin typeface="Aileron Regular"/>
                </a:rPr>
                <a:t>Berdasarkan hasil wawancara dari keenam partisipan, ditemukan berbagai teknologi yang diterapkan baik teknologi sederhana hingga teknologi yang modern. Teknologi pertanian berupa alat seperti, traktor, grab loader, mobil tongkang, cangkul, dan parang dan bahan mencakup pupuk, pestisida, dan herbisida. </a:t>
              </a:r>
            </a:p>
          </p:txBody>
        </p:sp>
      </p:grpSp>
      <p:grpSp>
        <p:nvGrpSpPr>
          <p:cNvPr id="9" name="Group 9"/>
          <p:cNvGrpSpPr/>
          <p:nvPr/>
        </p:nvGrpSpPr>
        <p:grpSpPr>
          <a:xfrm>
            <a:off x="1890050" y="5060396"/>
            <a:ext cx="17446744" cy="4020511"/>
            <a:chOff x="0" y="0"/>
            <a:chExt cx="23262325" cy="5360681"/>
          </a:xfrm>
        </p:grpSpPr>
        <p:sp>
          <p:nvSpPr>
            <p:cNvPr id="10" name="TextBox 10"/>
            <p:cNvSpPr txBox="1"/>
            <p:nvPr/>
          </p:nvSpPr>
          <p:spPr>
            <a:xfrm>
              <a:off x="0" y="-85725"/>
              <a:ext cx="23262325" cy="414435"/>
            </a:xfrm>
            <a:prstGeom prst="rect">
              <a:avLst/>
            </a:prstGeom>
          </p:spPr>
          <p:txBody>
            <a:bodyPr lIns="0" tIns="0" rIns="0" bIns="0" rtlCol="0" anchor="t">
              <a:spAutoFit/>
            </a:bodyPr>
            <a:lstStyle/>
            <a:p>
              <a:pPr algn="just">
                <a:lnSpc>
                  <a:spcPts val="2724"/>
                </a:lnSpc>
              </a:pPr>
              <a:r>
                <a:rPr lang="en-US" sz="1641" spc="116">
                  <a:solidFill>
                    <a:srgbClr val="192954"/>
                  </a:solidFill>
                  <a:latin typeface="Aileron Heavy Bold"/>
                </a:rPr>
                <a:t>FAKTOR YANG MEMENGARUHI PENGGUNAAN TEKNOLOGI PERTANIAN</a:t>
              </a:r>
            </a:p>
          </p:txBody>
        </p:sp>
        <p:sp>
          <p:nvSpPr>
            <p:cNvPr id="11" name="TextBox 11"/>
            <p:cNvSpPr txBox="1"/>
            <p:nvPr/>
          </p:nvSpPr>
          <p:spPr>
            <a:xfrm>
              <a:off x="0" y="396480"/>
              <a:ext cx="19491745" cy="4964201"/>
            </a:xfrm>
            <a:prstGeom prst="rect">
              <a:avLst/>
            </a:prstGeom>
          </p:spPr>
          <p:txBody>
            <a:bodyPr lIns="0" tIns="0" rIns="0" bIns="0" rtlCol="0" anchor="t">
              <a:spAutoFit/>
            </a:bodyPr>
            <a:lstStyle/>
            <a:p>
              <a:pPr marL="414366" lvl="1" indent="-207183" algn="just">
                <a:lnSpc>
                  <a:spcPts val="2686"/>
                </a:lnSpc>
                <a:buFont typeface="Arial"/>
                <a:buChar char="•"/>
              </a:pPr>
              <a:r>
                <a:rPr lang="en-US" sz="1919">
                  <a:solidFill>
                    <a:srgbClr val="192954"/>
                  </a:solidFill>
                  <a:latin typeface="Aileron Regular Bold"/>
                </a:rPr>
                <a:t>Ekonomi</a:t>
              </a:r>
              <a:r>
                <a:rPr lang="en-US" sz="1919">
                  <a:solidFill>
                    <a:srgbClr val="192954"/>
                  </a:solidFill>
                  <a:latin typeface="Aileron Regular"/>
                </a:rPr>
                <a:t>,  Bertani tebu merupakan opsi yang cukup menjanjikan sebab risikonya tidak sebesar perkebunan lainnya. Akan tetapi, penghasilan dari bertani tebu saja masih tidak cukup untuk membeli peralatan yang lebih canggih. </a:t>
              </a:r>
            </a:p>
            <a:p>
              <a:pPr marL="435956" lvl="1" indent="-217978" algn="just">
                <a:lnSpc>
                  <a:spcPts val="2826"/>
                </a:lnSpc>
                <a:buFont typeface="Arial"/>
                <a:buChar char="•"/>
              </a:pPr>
              <a:r>
                <a:rPr lang="en-US" sz="2019">
                  <a:solidFill>
                    <a:srgbClr val="192954"/>
                  </a:solidFill>
                  <a:latin typeface="Aileron Regular Bold"/>
                </a:rPr>
                <a:t>Terbatasnya peralatan yang tersedia, Pada setiap prosesnya, terdapat peralatan-peralatan mekanis yang digunakan, seperti traktor, grab loader, dan mobil tongkang. Peralatan-peralatan tersebut dapat digunakan dengan mengajukan permohonan penggunaan alat kepada brigade ataupun kepada Perusahaan Pabrik Gula Camming sebelum adanya brigade. Akan tetapi, karena alat-alat tersebut bukanlah milik pribadi dan jumlahnya terbatas, </a:t>
              </a:r>
            </a:p>
            <a:p>
              <a:pPr marL="414366" lvl="1" indent="-207183" algn="just">
                <a:lnSpc>
                  <a:spcPts val="2686"/>
                </a:lnSpc>
                <a:buFont typeface="Arial"/>
                <a:buChar char="•"/>
              </a:pPr>
              <a:r>
                <a:rPr lang="en-US" sz="1919">
                  <a:solidFill>
                    <a:srgbClr val="192954"/>
                  </a:solidFill>
                  <a:latin typeface="Aileron Regular Bold"/>
                </a:rPr>
                <a:t>Alur koordinasi dan akses peminjaman alat,  Berdasarkan hasil wawancara yang dilakukan dengan partisipan diperoleh bahwa alur koordinasi dan akses peminjaman alat pertanian menjadi salah satu faktor penting dalam prosesnya. Kondisi tersebut mendorong para petani tebu di Kecamatan Patimpeng untuk memutuskan menggunakan berbagai alat pertanian berbasis mesin disebabkan telah tersedianya alat tersebut secara mudah yang difasilitasi oleh pemerintah melalui brigade. </a:t>
              </a:r>
            </a:p>
            <a:p>
              <a:pPr algn="just">
                <a:lnSpc>
                  <a:spcPts val="2686"/>
                </a:lnSpc>
              </a:pPr>
              <a:endParaRPr lang="en-US" sz="1919">
                <a:solidFill>
                  <a:srgbClr val="192954"/>
                </a:solidFill>
                <a:latin typeface="Aileron Regular Bold"/>
              </a:endParaRPr>
            </a:p>
          </p:txBody>
        </p:sp>
      </p:grpSp>
      <p:sp>
        <p:nvSpPr>
          <p:cNvPr id="12" name="TextBox 12"/>
          <p:cNvSpPr txBox="1"/>
          <p:nvPr/>
        </p:nvSpPr>
        <p:spPr>
          <a:xfrm>
            <a:off x="1075343" y="1104900"/>
            <a:ext cx="7278091" cy="958214"/>
          </a:xfrm>
          <a:prstGeom prst="rect">
            <a:avLst/>
          </a:prstGeom>
        </p:spPr>
        <p:txBody>
          <a:bodyPr lIns="0" tIns="0" rIns="0" bIns="0" rtlCol="0" anchor="t">
            <a:spAutoFit/>
          </a:bodyPr>
          <a:lstStyle/>
          <a:p>
            <a:pPr algn="just">
              <a:lnSpc>
                <a:spcPts val="7139"/>
              </a:lnSpc>
            </a:pPr>
            <a:r>
              <a:rPr lang="en-US" sz="6799">
                <a:solidFill>
                  <a:srgbClr val="192954"/>
                </a:solidFill>
                <a:latin typeface="Kollektif Bold"/>
              </a:rPr>
              <a:t>TEMUAN</a:t>
            </a:r>
          </a:p>
        </p:txBody>
      </p:sp>
      <p:pic>
        <p:nvPicPr>
          <p:cNvPr id="13" name="Temua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04800" y="9298772"/>
            <a:ext cx="609600" cy="609600"/>
          </a:xfrm>
          <a:prstGeom prst="rect">
            <a:avLst/>
          </a:prstGeom>
        </p:spPr>
      </p:pic>
      <p:sp>
        <p:nvSpPr>
          <p:cNvPr id="14" name="AutoShape 3"/>
          <p:cNvSpPr/>
          <p:nvPr/>
        </p:nvSpPr>
        <p:spPr>
          <a:xfrm>
            <a:off x="1080423" y="9089222"/>
            <a:ext cx="14918048" cy="0"/>
          </a:xfrm>
          <a:prstGeom prst="line">
            <a:avLst/>
          </a:prstGeom>
          <a:ln w="9525" cap="rnd">
            <a:solidFill>
              <a:srgbClr val="000000"/>
            </a:solidFill>
            <a:prstDash val="solid"/>
            <a:headEnd type="none" w="sm" len="sm"/>
            <a:tailEnd type="none" w="sm" len="sm"/>
          </a:ln>
        </p:spPr>
      </p:sp>
      <p:sp>
        <p:nvSpPr>
          <p:cNvPr id="15" name="TextBox 4"/>
          <p:cNvSpPr txBox="1"/>
          <p:nvPr/>
        </p:nvSpPr>
        <p:spPr>
          <a:xfrm>
            <a:off x="14174351" y="9317467"/>
            <a:ext cx="1824120" cy="328295"/>
          </a:xfrm>
          <a:prstGeom prst="rect">
            <a:avLst/>
          </a:prstGeom>
        </p:spPr>
        <p:txBody>
          <a:bodyPr lIns="0" tIns="0" rIns="0" bIns="0" rtlCol="0" anchor="t">
            <a:spAutoFit/>
          </a:bodyPr>
          <a:lstStyle/>
          <a:p>
            <a:pPr marL="0" lvl="0" indent="0" algn="r">
              <a:lnSpc>
                <a:spcPts val="2800"/>
              </a:lnSpc>
              <a:spcBef>
                <a:spcPct val="0"/>
              </a:spcBef>
            </a:pPr>
            <a:r>
              <a:rPr lang="en-US" sz="2000" spc="40" dirty="0" smtClean="0">
                <a:solidFill>
                  <a:srgbClr val="192954"/>
                </a:solidFill>
                <a:latin typeface="Aileron Heavy"/>
              </a:rPr>
              <a:t>06</a:t>
            </a:r>
            <a:endParaRPr lang="en-US" sz="2000" spc="40" dirty="0">
              <a:solidFill>
                <a:srgbClr val="192954"/>
              </a:solidFill>
              <a:latin typeface="Aileron Heavy"/>
            </a:endParaRPr>
          </a:p>
        </p:txBody>
      </p:sp>
      <p:sp>
        <p:nvSpPr>
          <p:cNvPr id="16" name="TextBox 19"/>
          <p:cNvSpPr txBox="1"/>
          <p:nvPr/>
        </p:nvSpPr>
        <p:spPr>
          <a:xfrm>
            <a:off x="1399300" y="9287342"/>
            <a:ext cx="3585175" cy="621030"/>
          </a:xfrm>
          <a:prstGeom prst="rect">
            <a:avLst/>
          </a:prstGeom>
        </p:spPr>
        <p:txBody>
          <a:bodyPr lIns="0" tIns="0" rIns="0" bIns="0" rtlCol="0" anchor="t">
            <a:spAutoFit/>
          </a:bodyPr>
          <a:lstStyle/>
          <a:p>
            <a:pPr>
              <a:lnSpc>
                <a:spcPts val="2520"/>
              </a:lnSpc>
            </a:pPr>
            <a:r>
              <a:rPr lang="en-US" sz="1800" spc="36" dirty="0">
                <a:solidFill>
                  <a:srgbClr val="192954"/>
                </a:solidFill>
                <a:latin typeface="Aileron Heavy"/>
              </a:rPr>
              <a:t>METODE-METODE</a:t>
            </a:r>
          </a:p>
          <a:p>
            <a:pPr marL="0" lvl="0" indent="0" algn="l">
              <a:lnSpc>
                <a:spcPts val="2520"/>
              </a:lnSpc>
              <a:spcBef>
                <a:spcPct val="0"/>
              </a:spcBef>
            </a:pPr>
            <a:r>
              <a:rPr lang="en-US" sz="1800" spc="36" dirty="0">
                <a:solidFill>
                  <a:srgbClr val="192954"/>
                </a:solidFill>
                <a:latin typeface="Aileron Heavy"/>
              </a:rPr>
              <a:t>PENELITIAN PSIKOLOGI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08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grpSp>
        <p:nvGrpSpPr>
          <p:cNvPr id="2" name="Group 2"/>
          <p:cNvGrpSpPr/>
          <p:nvPr/>
        </p:nvGrpSpPr>
        <p:grpSpPr>
          <a:xfrm rot="-9622901">
            <a:off x="266672" y="-3690338"/>
            <a:ext cx="20124627" cy="8950886"/>
            <a:chOff x="0" y="0"/>
            <a:chExt cx="31686624" cy="14093347"/>
          </a:xfrm>
        </p:grpSpPr>
        <p:sp>
          <p:nvSpPr>
            <p:cNvPr id="3" name="Freeform 3"/>
            <p:cNvSpPr/>
            <p:nvPr/>
          </p:nvSpPr>
          <p:spPr>
            <a:xfrm>
              <a:off x="0" y="0"/>
              <a:ext cx="31686624" cy="14093346"/>
            </a:xfrm>
            <a:custGeom>
              <a:avLst/>
              <a:gdLst/>
              <a:ahLst/>
              <a:cxnLst/>
              <a:rect l="l" t="t" r="r" b="b"/>
              <a:pathLst>
                <a:path w="31686624" h="14093346">
                  <a:moveTo>
                    <a:pt x="0" y="0"/>
                  </a:moveTo>
                  <a:lnTo>
                    <a:pt x="31686624" y="0"/>
                  </a:lnTo>
                  <a:lnTo>
                    <a:pt x="31686624" y="14093346"/>
                  </a:lnTo>
                  <a:lnTo>
                    <a:pt x="0" y="14093346"/>
                  </a:lnTo>
                  <a:close/>
                </a:path>
              </a:pathLst>
            </a:custGeom>
            <a:solidFill>
              <a:srgbClr val="99B951"/>
            </a:solidFill>
          </p:spPr>
        </p:sp>
      </p:grpSp>
      <p:grpSp>
        <p:nvGrpSpPr>
          <p:cNvPr id="4" name="Group 4"/>
          <p:cNvGrpSpPr/>
          <p:nvPr/>
        </p:nvGrpSpPr>
        <p:grpSpPr>
          <a:xfrm rot="-9622901">
            <a:off x="-6607435" y="8491288"/>
            <a:ext cx="20124627" cy="8722700"/>
            <a:chOff x="0" y="0"/>
            <a:chExt cx="31686624" cy="13734063"/>
          </a:xfrm>
        </p:grpSpPr>
        <p:sp>
          <p:nvSpPr>
            <p:cNvPr id="5" name="Freeform 5"/>
            <p:cNvSpPr/>
            <p:nvPr/>
          </p:nvSpPr>
          <p:spPr>
            <a:xfrm>
              <a:off x="0" y="0"/>
              <a:ext cx="31686624" cy="13734062"/>
            </a:xfrm>
            <a:custGeom>
              <a:avLst/>
              <a:gdLst/>
              <a:ahLst/>
              <a:cxnLst/>
              <a:rect l="l" t="t" r="r" b="b"/>
              <a:pathLst>
                <a:path w="31686624" h="13734062">
                  <a:moveTo>
                    <a:pt x="0" y="0"/>
                  </a:moveTo>
                  <a:lnTo>
                    <a:pt x="31686624" y="0"/>
                  </a:lnTo>
                  <a:lnTo>
                    <a:pt x="31686624" y="13734062"/>
                  </a:lnTo>
                  <a:lnTo>
                    <a:pt x="0" y="13734062"/>
                  </a:lnTo>
                  <a:close/>
                </a:path>
              </a:pathLst>
            </a:custGeom>
            <a:solidFill>
              <a:srgbClr val="192954"/>
            </a:solidFill>
          </p:spPr>
        </p:sp>
      </p:grpSp>
      <p:grpSp>
        <p:nvGrpSpPr>
          <p:cNvPr id="6" name="Group 6"/>
          <p:cNvGrpSpPr/>
          <p:nvPr/>
        </p:nvGrpSpPr>
        <p:grpSpPr>
          <a:xfrm>
            <a:off x="3189964" y="2668992"/>
            <a:ext cx="862338" cy="86233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sp>
        <p:nvSpPr>
          <p:cNvPr id="8" name="TextBox 8"/>
          <p:cNvSpPr txBox="1"/>
          <p:nvPr/>
        </p:nvSpPr>
        <p:spPr>
          <a:xfrm>
            <a:off x="2208369" y="2985861"/>
            <a:ext cx="5012039" cy="589961"/>
          </a:xfrm>
          <a:prstGeom prst="rect">
            <a:avLst/>
          </a:prstGeom>
        </p:spPr>
        <p:txBody>
          <a:bodyPr lIns="0" tIns="0" rIns="0" bIns="0" rtlCol="0" anchor="t">
            <a:spAutoFit/>
          </a:bodyPr>
          <a:lstStyle/>
          <a:p>
            <a:pPr algn="just">
              <a:lnSpc>
                <a:spcPts val="4942"/>
              </a:lnSpc>
            </a:pPr>
            <a:r>
              <a:rPr lang="en-US" sz="3168" spc="-98" dirty="0">
                <a:solidFill>
                  <a:srgbClr val="192954"/>
                </a:solidFill>
                <a:latin typeface="Aileron Heavy"/>
              </a:rPr>
              <a:t>DIRECTIVE</a:t>
            </a:r>
          </a:p>
        </p:txBody>
      </p:sp>
      <p:sp>
        <p:nvSpPr>
          <p:cNvPr id="9" name="TextBox 9"/>
          <p:cNvSpPr txBox="1"/>
          <p:nvPr/>
        </p:nvSpPr>
        <p:spPr>
          <a:xfrm>
            <a:off x="729824" y="4137428"/>
            <a:ext cx="5782618" cy="2528262"/>
          </a:xfrm>
          <a:prstGeom prst="rect">
            <a:avLst/>
          </a:prstGeom>
        </p:spPr>
        <p:txBody>
          <a:bodyPr lIns="0" tIns="0" rIns="0" bIns="0" rtlCol="0" anchor="t">
            <a:spAutoFit/>
          </a:bodyPr>
          <a:lstStyle/>
          <a:p>
            <a:pPr marL="450610" lvl="1" indent="-225305" algn="just">
              <a:lnSpc>
                <a:spcPts val="2921"/>
              </a:lnSpc>
              <a:buFont typeface="Arial"/>
              <a:buChar char="•"/>
            </a:pPr>
            <a:r>
              <a:rPr lang="en-US" sz="2087" spc="-64" dirty="0" err="1">
                <a:solidFill>
                  <a:srgbClr val="192954"/>
                </a:solidFill>
                <a:latin typeface="Aileron Regular"/>
              </a:rPr>
              <a:t>Petani</a:t>
            </a:r>
            <a:r>
              <a:rPr lang="en-US" sz="2087" spc="-64" dirty="0">
                <a:solidFill>
                  <a:srgbClr val="192954"/>
                </a:solidFill>
                <a:latin typeface="Aileron Regular"/>
              </a:rPr>
              <a:t> </a:t>
            </a:r>
            <a:r>
              <a:rPr lang="en-US" sz="2087" spc="-64" dirty="0" err="1">
                <a:solidFill>
                  <a:srgbClr val="192954"/>
                </a:solidFill>
                <a:latin typeface="Aileron Regular"/>
              </a:rPr>
              <a:t>bereaksi</a:t>
            </a:r>
            <a:r>
              <a:rPr lang="en-US" sz="2087" spc="-64" dirty="0">
                <a:solidFill>
                  <a:srgbClr val="192954"/>
                </a:solidFill>
                <a:latin typeface="Aileron Regular"/>
              </a:rPr>
              <a:t> </a:t>
            </a:r>
            <a:r>
              <a:rPr lang="en-US" sz="2087" spc="-64" dirty="0" err="1">
                <a:solidFill>
                  <a:srgbClr val="192954"/>
                </a:solidFill>
                <a:latin typeface="Aileron Regular"/>
              </a:rPr>
              <a:t>cepat</a:t>
            </a:r>
            <a:r>
              <a:rPr lang="en-US" sz="2087" spc="-64" dirty="0">
                <a:solidFill>
                  <a:srgbClr val="192954"/>
                </a:solidFill>
                <a:latin typeface="Aileron Regular"/>
              </a:rPr>
              <a:t> </a:t>
            </a:r>
            <a:r>
              <a:rPr lang="en-US" sz="2087" spc="-64" dirty="0" err="1">
                <a:solidFill>
                  <a:srgbClr val="192954"/>
                </a:solidFill>
                <a:latin typeface="Aileron Regular"/>
              </a:rPr>
              <a:t>terhadap</a:t>
            </a:r>
            <a:r>
              <a:rPr lang="en-US" sz="2087" spc="-64" dirty="0">
                <a:solidFill>
                  <a:srgbClr val="192954"/>
                </a:solidFill>
                <a:latin typeface="Aileron Regular"/>
              </a:rPr>
              <a:t> </a:t>
            </a:r>
            <a:r>
              <a:rPr lang="en-US" sz="2087" spc="-64" dirty="0" err="1">
                <a:solidFill>
                  <a:srgbClr val="192954"/>
                </a:solidFill>
                <a:latin typeface="Aileron Regular"/>
              </a:rPr>
              <a:t>masalah</a:t>
            </a:r>
            <a:r>
              <a:rPr lang="en-US" sz="2087" spc="-64" dirty="0">
                <a:solidFill>
                  <a:srgbClr val="192954"/>
                </a:solidFill>
                <a:latin typeface="Aileron Regular"/>
              </a:rPr>
              <a:t>, </a:t>
            </a:r>
            <a:r>
              <a:rPr lang="en-US" sz="2087" spc="-64" dirty="0" err="1">
                <a:solidFill>
                  <a:srgbClr val="192954"/>
                </a:solidFill>
                <a:latin typeface="Aileron Regular"/>
              </a:rPr>
              <a:t>misalnya</a:t>
            </a:r>
            <a:r>
              <a:rPr lang="en-US" sz="2087" spc="-64" dirty="0">
                <a:solidFill>
                  <a:srgbClr val="192954"/>
                </a:solidFill>
                <a:latin typeface="Aileron Regular"/>
              </a:rPr>
              <a:t> </a:t>
            </a:r>
            <a:r>
              <a:rPr lang="en-US" sz="2087" spc="-64" dirty="0" err="1">
                <a:solidFill>
                  <a:srgbClr val="192954"/>
                </a:solidFill>
                <a:latin typeface="Aileron Regular"/>
              </a:rPr>
              <a:t>kerusakan</a:t>
            </a:r>
            <a:r>
              <a:rPr lang="en-US" sz="2087" spc="-64" dirty="0">
                <a:solidFill>
                  <a:srgbClr val="192954"/>
                </a:solidFill>
                <a:latin typeface="Aileron Regular"/>
              </a:rPr>
              <a:t> </a:t>
            </a:r>
            <a:r>
              <a:rPr lang="en-US" sz="2087" spc="-64" dirty="0" err="1">
                <a:solidFill>
                  <a:srgbClr val="192954"/>
                </a:solidFill>
                <a:latin typeface="Aileron Regular"/>
              </a:rPr>
              <a:t>teknologi</a:t>
            </a:r>
            <a:r>
              <a:rPr lang="en-US" sz="2087" spc="-64" dirty="0">
                <a:solidFill>
                  <a:srgbClr val="192954"/>
                </a:solidFill>
                <a:latin typeface="Aileron Regular"/>
              </a:rPr>
              <a:t> yang </a:t>
            </a:r>
            <a:r>
              <a:rPr lang="en-US" sz="2087" spc="-64" dirty="0" err="1">
                <a:solidFill>
                  <a:srgbClr val="192954"/>
                </a:solidFill>
                <a:latin typeface="Aileron Regular"/>
              </a:rPr>
              <a:t>digunakan</a:t>
            </a:r>
            <a:r>
              <a:rPr lang="en-US" sz="2087" spc="-64" dirty="0">
                <a:solidFill>
                  <a:srgbClr val="192954"/>
                </a:solidFill>
                <a:latin typeface="Aileron Regular"/>
              </a:rPr>
              <a:t> </a:t>
            </a:r>
            <a:r>
              <a:rPr lang="en-US" sz="2087" spc="-64" dirty="0" err="1">
                <a:solidFill>
                  <a:srgbClr val="192954"/>
                </a:solidFill>
                <a:latin typeface="Aileron Regular"/>
              </a:rPr>
              <a:t>dengan</a:t>
            </a:r>
            <a:r>
              <a:rPr lang="en-US" sz="2087" spc="-64" dirty="0">
                <a:solidFill>
                  <a:srgbClr val="192954"/>
                </a:solidFill>
                <a:latin typeface="Aileron Regular"/>
              </a:rPr>
              <a:t> </a:t>
            </a:r>
            <a:r>
              <a:rPr lang="en-US" sz="2087" spc="-64" dirty="0" err="1">
                <a:solidFill>
                  <a:srgbClr val="192954"/>
                </a:solidFill>
                <a:latin typeface="Aileron Regular"/>
              </a:rPr>
              <a:t>langsung</a:t>
            </a:r>
            <a:r>
              <a:rPr lang="en-US" sz="2087" spc="-64" dirty="0">
                <a:solidFill>
                  <a:srgbClr val="192954"/>
                </a:solidFill>
                <a:latin typeface="Aileron Regular"/>
              </a:rPr>
              <a:t> </a:t>
            </a:r>
            <a:r>
              <a:rPr lang="en-US" sz="2087" spc="-64" dirty="0" err="1">
                <a:solidFill>
                  <a:srgbClr val="192954"/>
                </a:solidFill>
                <a:latin typeface="Aileron Regular"/>
              </a:rPr>
              <a:t>menghubungi</a:t>
            </a:r>
            <a:r>
              <a:rPr lang="en-US" sz="2087" spc="-64" dirty="0">
                <a:solidFill>
                  <a:srgbClr val="192954"/>
                </a:solidFill>
                <a:latin typeface="Aileron Regular"/>
              </a:rPr>
              <a:t> </a:t>
            </a:r>
            <a:r>
              <a:rPr lang="en-US" sz="2087" spc="-64" dirty="0" err="1">
                <a:solidFill>
                  <a:srgbClr val="192954"/>
                </a:solidFill>
                <a:latin typeface="Aileron Regular"/>
              </a:rPr>
              <a:t>ketua</a:t>
            </a:r>
            <a:r>
              <a:rPr lang="en-US" sz="2087" spc="-64" dirty="0">
                <a:solidFill>
                  <a:srgbClr val="192954"/>
                </a:solidFill>
                <a:latin typeface="Aileron Regular"/>
              </a:rPr>
              <a:t> </a:t>
            </a:r>
            <a:r>
              <a:rPr lang="en-US" sz="2087" spc="-64" dirty="0" err="1">
                <a:solidFill>
                  <a:srgbClr val="192954"/>
                </a:solidFill>
                <a:latin typeface="Aileron Regular"/>
              </a:rPr>
              <a:t>kelompok</a:t>
            </a:r>
            <a:r>
              <a:rPr lang="en-US" sz="2087" spc="-64" dirty="0">
                <a:solidFill>
                  <a:srgbClr val="192954"/>
                </a:solidFill>
                <a:latin typeface="Aileron Regular"/>
              </a:rPr>
              <a:t> </a:t>
            </a:r>
            <a:r>
              <a:rPr lang="en-US" sz="2087" spc="-64" dirty="0" err="1">
                <a:solidFill>
                  <a:srgbClr val="192954"/>
                </a:solidFill>
                <a:latin typeface="Aileron Regular"/>
              </a:rPr>
              <a:t>tani</a:t>
            </a:r>
            <a:endParaRPr lang="en-US" sz="2087" spc="-64" dirty="0">
              <a:solidFill>
                <a:srgbClr val="192954"/>
              </a:solidFill>
              <a:latin typeface="Aileron Regular"/>
            </a:endParaRPr>
          </a:p>
          <a:p>
            <a:pPr marL="450610" lvl="1" indent="-225305" algn="just">
              <a:lnSpc>
                <a:spcPts val="2921"/>
              </a:lnSpc>
              <a:buFont typeface="Arial"/>
              <a:buChar char="•"/>
            </a:pPr>
            <a:r>
              <a:rPr lang="en-US" sz="2087" spc="-64" dirty="0" err="1">
                <a:solidFill>
                  <a:srgbClr val="192954"/>
                </a:solidFill>
                <a:latin typeface="Aileron Regular"/>
              </a:rPr>
              <a:t>Mengikuti</a:t>
            </a:r>
            <a:r>
              <a:rPr lang="en-US" sz="2087" spc="-64" dirty="0">
                <a:solidFill>
                  <a:srgbClr val="192954"/>
                </a:solidFill>
                <a:latin typeface="Aileron Regular"/>
              </a:rPr>
              <a:t> </a:t>
            </a:r>
            <a:r>
              <a:rPr lang="en-US" sz="2087" spc="-64" dirty="0" err="1">
                <a:solidFill>
                  <a:srgbClr val="192954"/>
                </a:solidFill>
                <a:latin typeface="Aileron Regular"/>
              </a:rPr>
              <a:t>aturan</a:t>
            </a:r>
            <a:r>
              <a:rPr lang="en-US" sz="2087" spc="-64" dirty="0">
                <a:solidFill>
                  <a:srgbClr val="192954"/>
                </a:solidFill>
                <a:latin typeface="Aileron Regular"/>
              </a:rPr>
              <a:t> yang </a:t>
            </a:r>
            <a:r>
              <a:rPr lang="en-US" sz="2087" spc="-64" dirty="0" err="1">
                <a:solidFill>
                  <a:srgbClr val="192954"/>
                </a:solidFill>
                <a:latin typeface="Aileron Regular"/>
              </a:rPr>
              <a:t>telah</a:t>
            </a:r>
            <a:r>
              <a:rPr lang="en-US" sz="2087" spc="-64" dirty="0">
                <a:solidFill>
                  <a:srgbClr val="192954"/>
                </a:solidFill>
                <a:latin typeface="Aileron Regular"/>
              </a:rPr>
              <a:t> </a:t>
            </a:r>
            <a:r>
              <a:rPr lang="en-US" sz="2087" spc="-64" dirty="0" err="1">
                <a:solidFill>
                  <a:srgbClr val="192954"/>
                </a:solidFill>
                <a:latin typeface="Aileron Regular"/>
              </a:rPr>
              <a:t>ditetapkan</a:t>
            </a:r>
            <a:r>
              <a:rPr lang="en-US" sz="2087" spc="-64" dirty="0">
                <a:solidFill>
                  <a:srgbClr val="192954"/>
                </a:solidFill>
                <a:latin typeface="Aileron Regular"/>
              </a:rPr>
              <a:t>, </a:t>
            </a:r>
            <a:r>
              <a:rPr lang="en-US" sz="2087" spc="-64" dirty="0" err="1">
                <a:solidFill>
                  <a:srgbClr val="192954"/>
                </a:solidFill>
                <a:latin typeface="Aileron Regular"/>
              </a:rPr>
              <a:t>seperti</a:t>
            </a:r>
            <a:r>
              <a:rPr lang="en-US" sz="2087" spc="-64" dirty="0">
                <a:solidFill>
                  <a:srgbClr val="192954"/>
                </a:solidFill>
                <a:latin typeface="Aileron Regular"/>
              </a:rPr>
              <a:t> </a:t>
            </a:r>
            <a:r>
              <a:rPr lang="en-US" sz="2087" spc="-64" dirty="0" err="1">
                <a:solidFill>
                  <a:srgbClr val="192954"/>
                </a:solidFill>
                <a:latin typeface="Aileron Regular"/>
              </a:rPr>
              <a:t>aturan</a:t>
            </a:r>
            <a:r>
              <a:rPr lang="en-US" sz="2087" spc="-64" dirty="0">
                <a:solidFill>
                  <a:srgbClr val="192954"/>
                </a:solidFill>
                <a:latin typeface="Aileron Regular"/>
              </a:rPr>
              <a:t> </a:t>
            </a:r>
            <a:r>
              <a:rPr lang="en-US" sz="2087" spc="-64" dirty="0" err="1">
                <a:solidFill>
                  <a:srgbClr val="192954"/>
                </a:solidFill>
                <a:latin typeface="Aileron Regular"/>
              </a:rPr>
              <a:t>peminjaman</a:t>
            </a:r>
            <a:r>
              <a:rPr lang="en-US" sz="2087" spc="-64" dirty="0">
                <a:solidFill>
                  <a:srgbClr val="192954"/>
                </a:solidFill>
                <a:latin typeface="Aileron Regular"/>
              </a:rPr>
              <a:t> </a:t>
            </a:r>
            <a:r>
              <a:rPr lang="en-US" sz="2087" spc="-64" dirty="0" err="1">
                <a:solidFill>
                  <a:srgbClr val="192954"/>
                </a:solidFill>
                <a:latin typeface="Aileron Regular"/>
              </a:rPr>
              <a:t>alat</a:t>
            </a:r>
            <a:r>
              <a:rPr lang="en-US" sz="2087" spc="-64" dirty="0">
                <a:solidFill>
                  <a:srgbClr val="192954"/>
                </a:solidFill>
                <a:latin typeface="Aileron Regular"/>
              </a:rPr>
              <a:t>,  </a:t>
            </a:r>
            <a:r>
              <a:rPr lang="en-US" sz="2087" spc="-64" dirty="0" err="1">
                <a:solidFill>
                  <a:srgbClr val="192954"/>
                </a:solidFill>
                <a:latin typeface="Aileron Regular"/>
              </a:rPr>
              <a:t>aturan</a:t>
            </a:r>
            <a:r>
              <a:rPr lang="en-US" sz="2087" spc="-64" dirty="0">
                <a:solidFill>
                  <a:srgbClr val="192954"/>
                </a:solidFill>
                <a:latin typeface="Aileron Regular"/>
              </a:rPr>
              <a:t> </a:t>
            </a:r>
            <a:r>
              <a:rPr lang="en-US" sz="2087" spc="-64" dirty="0" err="1">
                <a:solidFill>
                  <a:srgbClr val="192954"/>
                </a:solidFill>
                <a:latin typeface="Aileron Regular"/>
              </a:rPr>
              <a:t>pembayaran</a:t>
            </a:r>
            <a:r>
              <a:rPr lang="en-US" sz="2087" spc="-64" dirty="0">
                <a:solidFill>
                  <a:srgbClr val="192954"/>
                </a:solidFill>
                <a:latin typeface="Aileron Regular"/>
              </a:rPr>
              <a:t> </a:t>
            </a:r>
            <a:r>
              <a:rPr lang="en-US" sz="2087" spc="-64" dirty="0" err="1">
                <a:solidFill>
                  <a:srgbClr val="192954"/>
                </a:solidFill>
                <a:latin typeface="Aileron Regular"/>
              </a:rPr>
              <a:t>alat</a:t>
            </a:r>
            <a:r>
              <a:rPr lang="en-US" sz="2087" spc="-64" dirty="0">
                <a:solidFill>
                  <a:srgbClr val="192954"/>
                </a:solidFill>
                <a:latin typeface="Aileron Regular"/>
              </a:rPr>
              <a:t>, </a:t>
            </a:r>
            <a:r>
              <a:rPr lang="en-US" sz="2087" spc="-64" dirty="0" err="1">
                <a:solidFill>
                  <a:srgbClr val="192954"/>
                </a:solidFill>
                <a:latin typeface="Aileron Regular"/>
              </a:rPr>
              <a:t>aturan</a:t>
            </a:r>
            <a:r>
              <a:rPr lang="en-US" sz="2087" spc="-64" dirty="0">
                <a:solidFill>
                  <a:srgbClr val="192954"/>
                </a:solidFill>
                <a:latin typeface="Aileron Regular"/>
              </a:rPr>
              <a:t> </a:t>
            </a:r>
            <a:r>
              <a:rPr lang="en-US" sz="2087" spc="-64" dirty="0" err="1">
                <a:solidFill>
                  <a:srgbClr val="192954"/>
                </a:solidFill>
                <a:latin typeface="Aileron Regular"/>
              </a:rPr>
              <a:t>pengembalian</a:t>
            </a:r>
            <a:r>
              <a:rPr lang="en-US" sz="2087" spc="-64" dirty="0">
                <a:solidFill>
                  <a:srgbClr val="192954"/>
                </a:solidFill>
                <a:latin typeface="Aileron Regular"/>
              </a:rPr>
              <a:t> </a:t>
            </a:r>
            <a:r>
              <a:rPr lang="en-US" sz="2087" spc="-64" dirty="0" err="1">
                <a:solidFill>
                  <a:srgbClr val="192954"/>
                </a:solidFill>
                <a:latin typeface="Aileron Regular"/>
              </a:rPr>
              <a:t>alat</a:t>
            </a:r>
            <a:r>
              <a:rPr lang="en-US" sz="2087" spc="-64" dirty="0">
                <a:solidFill>
                  <a:srgbClr val="192954"/>
                </a:solidFill>
                <a:latin typeface="Aileron Regular"/>
              </a:rPr>
              <a:t>.</a:t>
            </a:r>
          </a:p>
        </p:txBody>
      </p:sp>
      <p:sp>
        <p:nvSpPr>
          <p:cNvPr id="10" name="TextBox 10"/>
          <p:cNvSpPr txBox="1"/>
          <p:nvPr/>
        </p:nvSpPr>
        <p:spPr>
          <a:xfrm>
            <a:off x="9439270" y="2548305"/>
            <a:ext cx="6297677" cy="623699"/>
          </a:xfrm>
          <a:prstGeom prst="rect">
            <a:avLst/>
          </a:prstGeom>
        </p:spPr>
        <p:txBody>
          <a:bodyPr lIns="0" tIns="0" rIns="0" bIns="0" rtlCol="0" anchor="t">
            <a:spAutoFit/>
          </a:bodyPr>
          <a:lstStyle/>
          <a:p>
            <a:pPr algn="just">
              <a:lnSpc>
                <a:spcPts val="5313"/>
              </a:lnSpc>
            </a:pPr>
            <a:r>
              <a:rPr lang="en-US" sz="3200" spc="227" dirty="0">
                <a:solidFill>
                  <a:srgbClr val="192954"/>
                </a:solidFill>
                <a:latin typeface="Aileron Heavy"/>
              </a:rPr>
              <a:t>BEHAVIORAL </a:t>
            </a:r>
          </a:p>
        </p:txBody>
      </p:sp>
      <p:sp>
        <p:nvSpPr>
          <p:cNvPr id="11" name="TextBox 11"/>
          <p:cNvSpPr txBox="1"/>
          <p:nvPr/>
        </p:nvSpPr>
        <p:spPr>
          <a:xfrm>
            <a:off x="7495961" y="3517148"/>
            <a:ext cx="9669134" cy="5059045"/>
          </a:xfrm>
          <a:prstGeom prst="rect">
            <a:avLst/>
          </a:prstGeom>
        </p:spPr>
        <p:txBody>
          <a:bodyPr lIns="0" tIns="0" rIns="0" bIns="0" rtlCol="0" anchor="t">
            <a:spAutoFit/>
          </a:bodyPr>
          <a:lstStyle/>
          <a:p>
            <a:pPr marL="474979" lvl="1" indent="-237490" algn="just">
              <a:lnSpc>
                <a:spcPts val="3079"/>
              </a:lnSpc>
              <a:buFont typeface="Arial"/>
              <a:buChar char="•"/>
            </a:pPr>
            <a:r>
              <a:rPr lang="en-US" sz="2199" dirty="0" err="1">
                <a:solidFill>
                  <a:srgbClr val="192954"/>
                </a:solidFill>
                <a:latin typeface="Aileron Regular"/>
              </a:rPr>
              <a:t>Keputusan</a:t>
            </a:r>
            <a:r>
              <a:rPr lang="en-US" sz="2199" dirty="0">
                <a:solidFill>
                  <a:srgbClr val="192954"/>
                </a:solidFill>
                <a:latin typeface="Aileron Regular"/>
              </a:rPr>
              <a:t> </a:t>
            </a:r>
            <a:r>
              <a:rPr lang="en-US" sz="2199" dirty="0" err="1">
                <a:solidFill>
                  <a:srgbClr val="192954"/>
                </a:solidFill>
                <a:latin typeface="Aileron Regular"/>
              </a:rPr>
              <a:t>untuk</a:t>
            </a:r>
            <a:r>
              <a:rPr lang="en-US" sz="2199" dirty="0">
                <a:solidFill>
                  <a:srgbClr val="192954"/>
                </a:solidFill>
                <a:latin typeface="Aileron Regular"/>
              </a:rPr>
              <a:t> </a:t>
            </a:r>
            <a:r>
              <a:rPr lang="en-US" sz="2199" dirty="0" err="1">
                <a:solidFill>
                  <a:srgbClr val="192954"/>
                </a:solidFill>
                <a:latin typeface="Aileron Regular"/>
              </a:rPr>
              <a:t>menggunakan</a:t>
            </a:r>
            <a:r>
              <a:rPr lang="en-US" sz="2199" dirty="0">
                <a:solidFill>
                  <a:srgbClr val="192954"/>
                </a:solidFill>
                <a:latin typeface="Aileron Regular"/>
              </a:rPr>
              <a:t> </a:t>
            </a:r>
            <a:r>
              <a:rPr lang="en-US" sz="2199" dirty="0" err="1">
                <a:solidFill>
                  <a:srgbClr val="192954"/>
                </a:solidFill>
                <a:latin typeface="Aileron Regular"/>
              </a:rPr>
              <a:t>teknologi</a:t>
            </a:r>
            <a:r>
              <a:rPr lang="en-US" sz="2199" dirty="0">
                <a:solidFill>
                  <a:srgbClr val="192954"/>
                </a:solidFill>
                <a:latin typeface="Aileron Regular"/>
              </a:rPr>
              <a:t> </a:t>
            </a:r>
            <a:r>
              <a:rPr lang="en-US" sz="2199" dirty="0" err="1">
                <a:solidFill>
                  <a:srgbClr val="192954"/>
                </a:solidFill>
                <a:latin typeface="Aileron Regular"/>
              </a:rPr>
              <a:t>pertanian</a:t>
            </a:r>
            <a:r>
              <a:rPr lang="en-US" sz="2199" dirty="0">
                <a:solidFill>
                  <a:srgbClr val="192954"/>
                </a:solidFill>
                <a:latin typeface="Aileron Regular"/>
              </a:rPr>
              <a:t> </a:t>
            </a:r>
            <a:r>
              <a:rPr lang="en-US" sz="2199" dirty="0" err="1">
                <a:solidFill>
                  <a:srgbClr val="192954"/>
                </a:solidFill>
                <a:latin typeface="Aileron Regular"/>
              </a:rPr>
              <a:t>disebabkan</a:t>
            </a:r>
            <a:r>
              <a:rPr lang="en-US" sz="2199" dirty="0">
                <a:solidFill>
                  <a:srgbClr val="192954"/>
                </a:solidFill>
                <a:latin typeface="Aileron Regular"/>
              </a:rPr>
              <a:t> </a:t>
            </a:r>
            <a:r>
              <a:rPr lang="en-US" sz="2199" dirty="0" err="1">
                <a:solidFill>
                  <a:srgbClr val="192954"/>
                </a:solidFill>
                <a:latin typeface="Aileron Regular"/>
              </a:rPr>
              <a:t>oleh</a:t>
            </a:r>
            <a:r>
              <a:rPr lang="en-US" sz="2199" dirty="0">
                <a:solidFill>
                  <a:srgbClr val="192954"/>
                </a:solidFill>
                <a:latin typeface="Aileron Regular"/>
              </a:rPr>
              <a:t> </a:t>
            </a:r>
            <a:r>
              <a:rPr lang="en-US" sz="2199" dirty="0" err="1">
                <a:solidFill>
                  <a:srgbClr val="192954"/>
                </a:solidFill>
                <a:latin typeface="Aileron Regular"/>
              </a:rPr>
              <a:t>tersedianya</a:t>
            </a:r>
            <a:r>
              <a:rPr lang="en-US" sz="2199" dirty="0">
                <a:solidFill>
                  <a:srgbClr val="192954"/>
                </a:solidFill>
                <a:latin typeface="Aileron Regular"/>
              </a:rPr>
              <a:t> </a:t>
            </a:r>
            <a:r>
              <a:rPr lang="en-US" sz="2199" dirty="0" err="1">
                <a:solidFill>
                  <a:srgbClr val="192954"/>
                </a:solidFill>
                <a:latin typeface="Aileron Regular"/>
              </a:rPr>
              <a:t>alat</a:t>
            </a:r>
            <a:r>
              <a:rPr lang="en-US" sz="2199" dirty="0">
                <a:solidFill>
                  <a:srgbClr val="192954"/>
                </a:solidFill>
                <a:latin typeface="Aileron Regular"/>
              </a:rPr>
              <a:t> </a:t>
            </a:r>
            <a:r>
              <a:rPr lang="en-US" sz="2199" dirty="0" err="1">
                <a:solidFill>
                  <a:srgbClr val="192954"/>
                </a:solidFill>
                <a:latin typeface="Aileron Regular"/>
              </a:rPr>
              <a:t>pertanian</a:t>
            </a:r>
            <a:r>
              <a:rPr lang="en-US" sz="2199" dirty="0">
                <a:solidFill>
                  <a:srgbClr val="192954"/>
                </a:solidFill>
                <a:latin typeface="Aileron Regular"/>
              </a:rPr>
              <a:t> </a:t>
            </a:r>
            <a:r>
              <a:rPr lang="en-US" sz="2199" dirty="0" err="1">
                <a:solidFill>
                  <a:srgbClr val="192954"/>
                </a:solidFill>
                <a:latin typeface="Aileron Regular"/>
              </a:rPr>
              <a:t>dan</a:t>
            </a:r>
            <a:r>
              <a:rPr lang="en-US" sz="2199" dirty="0">
                <a:solidFill>
                  <a:srgbClr val="192954"/>
                </a:solidFill>
                <a:latin typeface="Aileron Regular"/>
              </a:rPr>
              <a:t> </a:t>
            </a:r>
            <a:r>
              <a:rPr lang="en-US" sz="2199" dirty="0" err="1">
                <a:solidFill>
                  <a:srgbClr val="192954"/>
                </a:solidFill>
                <a:latin typeface="Aileron Regular"/>
              </a:rPr>
              <a:t>atas</a:t>
            </a:r>
            <a:r>
              <a:rPr lang="en-US" sz="2199" dirty="0">
                <a:solidFill>
                  <a:srgbClr val="192954"/>
                </a:solidFill>
                <a:latin typeface="Aileron Regular"/>
              </a:rPr>
              <a:t> saran </a:t>
            </a:r>
            <a:r>
              <a:rPr lang="en-US" sz="2199" dirty="0" err="1">
                <a:solidFill>
                  <a:srgbClr val="192954"/>
                </a:solidFill>
                <a:latin typeface="Aileron Regular"/>
              </a:rPr>
              <a:t>dari</a:t>
            </a:r>
            <a:r>
              <a:rPr lang="en-US" sz="2199" dirty="0">
                <a:solidFill>
                  <a:srgbClr val="192954"/>
                </a:solidFill>
                <a:latin typeface="Aileron Regular"/>
              </a:rPr>
              <a:t> </a:t>
            </a:r>
            <a:r>
              <a:rPr lang="en-US" sz="2199" dirty="0" err="1">
                <a:solidFill>
                  <a:srgbClr val="192954"/>
                </a:solidFill>
                <a:latin typeface="Aileron Regular"/>
              </a:rPr>
              <a:t>ketua</a:t>
            </a:r>
            <a:r>
              <a:rPr lang="en-US" sz="2199" dirty="0">
                <a:solidFill>
                  <a:srgbClr val="192954"/>
                </a:solidFill>
                <a:latin typeface="Aileron Regular"/>
              </a:rPr>
              <a:t> </a:t>
            </a:r>
            <a:r>
              <a:rPr lang="en-US" sz="2199" dirty="0" err="1">
                <a:solidFill>
                  <a:srgbClr val="192954"/>
                </a:solidFill>
                <a:latin typeface="Aileron Regular"/>
              </a:rPr>
              <a:t>kelompok</a:t>
            </a:r>
            <a:r>
              <a:rPr lang="en-US" sz="2199" dirty="0">
                <a:solidFill>
                  <a:srgbClr val="192954"/>
                </a:solidFill>
                <a:latin typeface="Aileron Regular"/>
              </a:rPr>
              <a:t> </a:t>
            </a:r>
            <a:r>
              <a:rPr lang="en-US" sz="2199" dirty="0" err="1">
                <a:solidFill>
                  <a:srgbClr val="192954"/>
                </a:solidFill>
                <a:latin typeface="Aileron Regular"/>
              </a:rPr>
              <a:t>tani</a:t>
            </a:r>
            <a:r>
              <a:rPr lang="en-US" sz="2199" dirty="0">
                <a:solidFill>
                  <a:srgbClr val="192954"/>
                </a:solidFill>
                <a:latin typeface="Aileron Regular"/>
              </a:rPr>
              <a:t>.</a:t>
            </a:r>
          </a:p>
          <a:p>
            <a:pPr marL="474979" lvl="1" indent="-237490" algn="just">
              <a:lnSpc>
                <a:spcPts val="3079"/>
              </a:lnSpc>
              <a:buFont typeface="Arial"/>
              <a:buChar char="•"/>
            </a:pPr>
            <a:r>
              <a:rPr lang="en-US" sz="2199" dirty="0" err="1">
                <a:solidFill>
                  <a:srgbClr val="192954"/>
                </a:solidFill>
                <a:latin typeface="Aileron Regular"/>
              </a:rPr>
              <a:t>Mempertimbangkan</a:t>
            </a:r>
            <a:r>
              <a:rPr lang="en-US" sz="2199" dirty="0">
                <a:solidFill>
                  <a:srgbClr val="192954"/>
                </a:solidFill>
                <a:latin typeface="Aileron Regular"/>
              </a:rPr>
              <a:t> </a:t>
            </a:r>
            <a:r>
              <a:rPr lang="en-US" sz="2199" dirty="0" err="1">
                <a:solidFill>
                  <a:srgbClr val="192954"/>
                </a:solidFill>
                <a:latin typeface="Aileron Regular"/>
              </a:rPr>
              <a:t>kehadiran</a:t>
            </a:r>
            <a:r>
              <a:rPr lang="en-US" sz="2199" dirty="0">
                <a:solidFill>
                  <a:srgbClr val="192954"/>
                </a:solidFill>
                <a:latin typeface="Aileron Regular"/>
              </a:rPr>
              <a:t> orang lain </a:t>
            </a:r>
            <a:r>
              <a:rPr lang="en-US" sz="2199" dirty="0" err="1">
                <a:solidFill>
                  <a:srgbClr val="192954"/>
                </a:solidFill>
                <a:latin typeface="Aileron Regular"/>
              </a:rPr>
              <a:t>dalam</a:t>
            </a:r>
            <a:r>
              <a:rPr lang="en-US" sz="2199" dirty="0">
                <a:solidFill>
                  <a:srgbClr val="192954"/>
                </a:solidFill>
                <a:latin typeface="Aileron Regular"/>
              </a:rPr>
              <a:t> </a:t>
            </a:r>
            <a:r>
              <a:rPr lang="en-US" sz="2199" dirty="0" err="1">
                <a:solidFill>
                  <a:srgbClr val="192954"/>
                </a:solidFill>
                <a:latin typeface="Aileron Regular"/>
              </a:rPr>
              <a:t>memutuskan</a:t>
            </a:r>
            <a:r>
              <a:rPr lang="en-US" sz="2199" dirty="0">
                <a:solidFill>
                  <a:srgbClr val="192954"/>
                </a:solidFill>
                <a:latin typeface="Aileron Regular"/>
              </a:rPr>
              <a:t> </a:t>
            </a:r>
            <a:r>
              <a:rPr lang="en-US" sz="2199" dirty="0" err="1">
                <a:solidFill>
                  <a:srgbClr val="192954"/>
                </a:solidFill>
                <a:latin typeface="Aileron Regular"/>
              </a:rPr>
              <a:t>untuk</a:t>
            </a:r>
            <a:r>
              <a:rPr lang="en-US" sz="2199" dirty="0">
                <a:solidFill>
                  <a:srgbClr val="192954"/>
                </a:solidFill>
                <a:latin typeface="Aileron Regular"/>
              </a:rPr>
              <a:t> </a:t>
            </a:r>
            <a:r>
              <a:rPr lang="en-US" sz="2199" dirty="0" err="1">
                <a:solidFill>
                  <a:srgbClr val="192954"/>
                </a:solidFill>
                <a:latin typeface="Aileron Regular"/>
              </a:rPr>
              <a:t>menggunakan</a:t>
            </a:r>
            <a:r>
              <a:rPr lang="en-US" sz="2199" dirty="0">
                <a:solidFill>
                  <a:srgbClr val="192954"/>
                </a:solidFill>
                <a:latin typeface="Aileron Regular"/>
              </a:rPr>
              <a:t> </a:t>
            </a:r>
            <a:r>
              <a:rPr lang="en-US" sz="2199" dirty="0" err="1">
                <a:solidFill>
                  <a:srgbClr val="192954"/>
                </a:solidFill>
                <a:latin typeface="Aileron Regular"/>
              </a:rPr>
              <a:t>alat</a:t>
            </a:r>
            <a:r>
              <a:rPr lang="en-US" sz="2199" dirty="0">
                <a:solidFill>
                  <a:srgbClr val="192954"/>
                </a:solidFill>
                <a:latin typeface="Aileron Regular"/>
              </a:rPr>
              <a:t> </a:t>
            </a:r>
            <a:r>
              <a:rPr lang="en-US" sz="2199" dirty="0" err="1">
                <a:solidFill>
                  <a:srgbClr val="192954"/>
                </a:solidFill>
                <a:latin typeface="Aileron Regular"/>
              </a:rPr>
              <a:t>pertanian</a:t>
            </a:r>
            <a:r>
              <a:rPr lang="en-US" sz="2199" dirty="0">
                <a:solidFill>
                  <a:srgbClr val="192954"/>
                </a:solidFill>
                <a:latin typeface="Aileron Regular"/>
              </a:rPr>
              <a:t>, </a:t>
            </a:r>
            <a:r>
              <a:rPr lang="en-US" sz="2199" dirty="0" err="1">
                <a:solidFill>
                  <a:srgbClr val="192954"/>
                </a:solidFill>
                <a:latin typeface="Aileron Regular"/>
              </a:rPr>
              <a:t>seperti</a:t>
            </a:r>
            <a:r>
              <a:rPr lang="en-US" sz="2199" dirty="0">
                <a:solidFill>
                  <a:srgbClr val="192954"/>
                </a:solidFill>
                <a:latin typeface="Aileron Regular"/>
              </a:rPr>
              <a:t> </a:t>
            </a:r>
            <a:r>
              <a:rPr lang="en-US" sz="2199" dirty="0" err="1">
                <a:solidFill>
                  <a:srgbClr val="192954"/>
                </a:solidFill>
                <a:latin typeface="Aileron Regular"/>
              </a:rPr>
              <a:t>menggunakan</a:t>
            </a:r>
            <a:r>
              <a:rPr lang="en-US" sz="2199" dirty="0">
                <a:solidFill>
                  <a:srgbClr val="192954"/>
                </a:solidFill>
                <a:latin typeface="Aileron Regular"/>
              </a:rPr>
              <a:t> </a:t>
            </a:r>
            <a:r>
              <a:rPr lang="en-US" sz="2199" dirty="0" err="1">
                <a:solidFill>
                  <a:srgbClr val="192954"/>
                </a:solidFill>
                <a:latin typeface="Aileron Regular"/>
              </a:rPr>
              <a:t>tenaga</a:t>
            </a:r>
            <a:r>
              <a:rPr lang="en-US" sz="2199" dirty="0">
                <a:solidFill>
                  <a:srgbClr val="192954"/>
                </a:solidFill>
                <a:latin typeface="Aileron Regular"/>
              </a:rPr>
              <a:t> manual </a:t>
            </a:r>
            <a:r>
              <a:rPr lang="en-US" sz="2199" dirty="0" err="1">
                <a:solidFill>
                  <a:srgbClr val="192954"/>
                </a:solidFill>
                <a:latin typeface="Aileron Regular"/>
              </a:rPr>
              <a:t>karena</a:t>
            </a:r>
            <a:r>
              <a:rPr lang="en-US" sz="2199" dirty="0">
                <a:solidFill>
                  <a:srgbClr val="192954"/>
                </a:solidFill>
                <a:latin typeface="Aileron Regular"/>
              </a:rPr>
              <a:t> </a:t>
            </a:r>
            <a:r>
              <a:rPr lang="en-US" sz="2199" dirty="0" err="1">
                <a:solidFill>
                  <a:srgbClr val="192954"/>
                </a:solidFill>
                <a:latin typeface="Aileron Regular"/>
              </a:rPr>
              <a:t>tetangga</a:t>
            </a:r>
            <a:r>
              <a:rPr lang="en-US" sz="2199" dirty="0">
                <a:solidFill>
                  <a:srgbClr val="192954"/>
                </a:solidFill>
                <a:latin typeface="Aileron Regular"/>
              </a:rPr>
              <a:t> yang </a:t>
            </a:r>
            <a:r>
              <a:rPr lang="en-US" sz="2199" dirty="0" err="1">
                <a:solidFill>
                  <a:srgbClr val="192954"/>
                </a:solidFill>
                <a:latin typeface="Aileron Regular"/>
              </a:rPr>
              <a:t>merupakan</a:t>
            </a:r>
            <a:r>
              <a:rPr lang="en-US" sz="2199" dirty="0">
                <a:solidFill>
                  <a:srgbClr val="192954"/>
                </a:solidFill>
                <a:latin typeface="Aileron Regular"/>
              </a:rPr>
              <a:t> </a:t>
            </a:r>
            <a:r>
              <a:rPr lang="en-US" sz="2199" dirty="0" err="1">
                <a:solidFill>
                  <a:srgbClr val="192954"/>
                </a:solidFill>
                <a:latin typeface="Aileron Regular"/>
              </a:rPr>
              <a:t>buruh</a:t>
            </a:r>
            <a:r>
              <a:rPr lang="en-US" sz="2199" dirty="0">
                <a:solidFill>
                  <a:srgbClr val="192954"/>
                </a:solidFill>
                <a:latin typeface="Aileron Regular"/>
              </a:rPr>
              <a:t> </a:t>
            </a:r>
            <a:r>
              <a:rPr lang="en-US" sz="2199" dirty="0" err="1">
                <a:solidFill>
                  <a:srgbClr val="192954"/>
                </a:solidFill>
                <a:latin typeface="Aileron Regular"/>
              </a:rPr>
              <a:t>tani</a:t>
            </a:r>
            <a:r>
              <a:rPr lang="en-US" sz="2199" dirty="0">
                <a:solidFill>
                  <a:srgbClr val="192954"/>
                </a:solidFill>
                <a:latin typeface="Aileron Regular"/>
              </a:rPr>
              <a:t> </a:t>
            </a:r>
            <a:r>
              <a:rPr lang="en-US" sz="2199" dirty="0" err="1">
                <a:solidFill>
                  <a:srgbClr val="192954"/>
                </a:solidFill>
                <a:latin typeface="Aileron Regular"/>
              </a:rPr>
              <a:t>tetap</a:t>
            </a:r>
            <a:r>
              <a:rPr lang="en-US" sz="2199" dirty="0">
                <a:solidFill>
                  <a:srgbClr val="192954"/>
                </a:solidFill>
                <a:latin typeface="Aileron Regular"/>
              </a:rPr>
              <a:t> </a:t>
            </a:r>
            <a:r>
              <a:rPr lang="en-US" sz="2199" dirty="0" err="1">
                <a:solidFill>
                  <a:srgbClr val="192954"/>
                </a:solidFill>
                <a:latin typeface="Aileron Regular"/>
              </a:rPr>
              <a:t>butuh</a:t>
            </a:r>
            <a:r>
              <a:rPr lang="en-US" sz="2199" dirty="0">
                <a:solidFill>
                  <a:srgbClr val="192954"/>
                </a:solidFill>
                <a:latin typeface="Aileron Regular"/>
              </a:rPr>
              <a:t> </a:t>
            </a:r>
            <a:r>
              <a:rPr lang="en-US" sz="2199" dirty="0" err="1">
                <a:solidFill>
                  <a:srgbClr val="192954"/>
                </a:solidFill>
                <a:latin typeface="Aileron Regular"/>
              </a:rPr>
              <a:t>pekerjaan</a:t>
            </a:r>
            <a:endParaRPr lang="en-US" sz="2199" dirty="0">
              <a:solidFill>
                <a:srgbClr val="192954"/>
              </a:solidFill>
              <a:latin typeface="Aileron Regular"/>
            </a:endParaRPr>
          </a:p>
          <a:p>
            <a:pPr marL="474979" lvl="1" indent="-237490" algn="just">
              <a:lnSpc>
                <a:spcPts val="3079"/>
              </a:lnSpc>
              <a:buFont typeface="Arial"/>
              <a:buChar char="•"/>
            </a:pPr>
            <a:r>
              <a:rPr lang="en-US" sz="2199" dirty="0" err="1">
                <a:solidFill>
                  <a:srgbClr val="192954"/>
                </a:solidFill>
                <a:latin typeface="Aileron Regular"/>
              </a:rPr>
              <a:t>Mudah</a:t>
            </a:r>
            <a:r>
              <a:rPr lang="en-US" sz="2199" dirty="0">
                <a:solidFill>
                  <a:srgbClr val="192954"/>
                </a:solidFill>
                <a:latin typeface="Aileron Regular"/>
              </a:rPr>
              <a:t> </a:t>
            </a:r>
            <a:r>
              <a:rPr lang="en-US" sz="2199" dirty="0" err="1">
                <a:solidFill>
                  <a:srgbClr val="192954"/>
                </a:solidFill>
                <a:latin typeface="Aileron Regular"/>
              </a:rPr>
              <a:t>berkompromi</a:t>
            </a:r>
            <a:r>
              <a:rPr lang="en-US" sz="2199" dirty="0">
                <a:solidFill>
                  <a:srgbClr val="192954"/>
                </a:solidFill>
                <a:latin typeface="Aileron Regular"/>
              </a:rPr>
              <a:t> </a:t>
            </a:r>
            <a:r>
              <a:rPr lang="en-US" sz="2199" dirty="0" err="1">
                <a:solidFill>
                  <a:srgbClr val="192954"/>
                </a:solidFill>
                <a:latin typeface="Aileron Regular"/>
              </a:rPr>
              <a:t>dengan</a:t>
            </a:r>
            <a:r>
              <a:rPr lang="en-US" sz="2199" dirty="0">
                <a:solidFill>
                  <a:srgbClr val="192954"/>
                </a:solidFill>
                <a:latin typeface="Aileron Regular"/>
              </a:rPr>
              <a:t> </a:t>
            </a:r>
            <a:r>
              <a:rPr lang="en-US" sz="2199" dirty="0" err="1">
                <a:solidFill>
                  <a:srgbClr val="192954"/>
                </a:solidFill>
                <a:latin typeface="Aileron Regular"/>
              </a:rPr>
              <a:t>anggota</a:t>
            </a:r>
            <a:r>
              <a:rPr lang="en-US" sz="2199" dirty="0">
                <a:solidFill>
                  <a:srgbClr val="192954"/>
                </a:solidFill>
                <a:latin typeface="Aileron Regular"/>
              </a:rPr>
              <a:t> lain </a:t>
            </a:r>
            <a:r>
              <a:rPr lang="en-US" sz="2199" dirty="0" err="1">
                <a:solidFill>
                  <a:srgbClr val="192954"/>
                </a:solidFill>
                <a:latin typeface="Aileron Regular"/>
              </a:rPr>
              <a:t>dalam</a:t>
            </a:r>
            <a:r>
              <a:rPr lang="en-US" sz="2199" dirty="0">
                <a:solidFill>
                  <a:srgbClr val="192954"/>
                </a:solidFill>
                <a:latin typeface="Aileron Regular"/>
              </a:rPr>
              <a:t> </a:t>
            </a:r>
            <a:r>
              <a:rPr lang="en-US" sz="2199" dirty="0" err="1">
                <a:solidFill>
                  <a:srgbClr val="192954"/>
                </a:solidFill>
                <a:latin typeface="Aileron Regular"/>
              </a:rPr>
              <a:t>kelompok</a:t>
            </a:r>
            <a:r>
              <a:rPr lang="en-US" sz="2199" dirty="0">
                <a:solidFill>
                  <a:srgbClr val="192954"/>
                </a:solidFill>
                <a:latin typeface="Aileron Regular"/>
              </a:rPr>
              <a:t>, </a:t>
            </a:r>
            <a:r>
              <a:rPr lang="en-US" sz="2199" dirty="0" err="1">
                <a:solidFill>
                  <a:srgbClr val="192954"/>
                </a:solidFill>
                <a:latin typeface="Aileron Regular"/>
              </a:rPr>
              <a:t>seperti</a:t>
            </a:r>
            <a:r>
              <a:rPr lang="en-US" sz="2199" dirty="0">
                <a:solidFill>
                  <a:srgbClr val="192954"/>
                </a:solidFill>
                <a:latin typeface="Aileron Regular"/>
              </a:rPr>
              <a:t> </a:t>
            </a:r>
            <a:r>
              <a:rPr lang="en-US" sz="2199" dirty="0" err="1">
                <a:solidFill>
                  <a:srgbClr val="192954"/>
                </a:solidFill>
                <a:latin typeface="Aileron Regular"/>
              </a:rPr>
              <a:t>mengajukan</a:t>
            </a:r>
            <a:r>
              <a:rPr lang="en-US" sz="2199" dirty="0">
                <a:solidFill>
                  <a:srgbClr val="192954"/>
                </a:solidFill>
                <a:latin typeface="Aileron Regular"/>
              </a:rPr>
              <a:t> proposal </a:t>
            </a:r>
            <a:r>
              <a:rPr lang="en-US" sz="2199" dirty="0" err="1">
                <a:solidFill>
                  <a:srgbClr val="192954"/>
                </a:solidFill>
                <a:latin typeface="Aileron Regular"/>
              </a:rPr>
              <a:t>peminjaman</a:t>
            </a:r>
            <a:r>
              <a:rPr lang="en-US" sz="2199" dirty="0">
                <a:solidFill>
                  <a:srgbClr val="192954"/>
                </a:solidFill>
                <a:latin typeface="Aileron Regular"/>
              </a:rPr>
              <a:t> </a:t>
            </a:r>
            <a:r>
              <a:rPr lang="en-US" sz="2199" dirty="0" err="1">
                <a:solidFill>
                  <a:srgbClr val="192954"/>
                </a:solidFill>
                <a:latin typeface="Aileron Regular"/>
              </a:rPr>
              <a:t>alat</a:t>
            </a:r>
            <a:r>
              <a:rPr lang="en-US" sz="2199" dirty="0">
                <a:solidFill>
                  <a:srgbClr val="192954"/>
                </a:solidFill>
                <a:latin typeface="Aileron Regular"/>
              </a:rPr>
              <a:t> </a:t>
            </a:r>
            <a:r>
              <a:rPr lang="en-US" sz="2199" dirty="0" err="1">
                <a:solidFill>
                  <a:srgbClr val="192954"/>
                </a:solidFill>
                <a:latin typeface="Aileron Regular"/>
              </a:rPr>
              <a:t>atas</a:t>
            </a:r>
            <a:r>
              <a:rPr lang="en-US" sz="2199" dirty="0">
                <a:solidFill>
                  <a:srgbClr val="192954"/>
                </a:solidFill>
                <a:latin typeface="Aileron Regular"/>
              </a:rPr>
              <a:t> </a:t>
            </a:r>
            <a:r>
              <a:rPr lang="en-US" sz="2199" dirty="0" err="1">
                <a:solidFill>
                  <a:srgbClr val="192954"/>
                </a:solidFill>
                <a:latin typeface="Aileron Regular"/>
              </a:rPr>
              <a:t>nama</a:t>
            </a:r>
            <a:r>
              <a:rPr lang="en-US" sz="2199" dirty="0">
                <a:solidFill>
                  <a:srgbClr val="192954"/>
                </a:solidFill>
                <a:latin typeface="Aileron Regular"/>
              </a:rPr>
              <a:t> </a:t>
            </a:r>
            <a:r>
              <a:rPr lang="en-US" sz="2199" dirty="0" err="1">
                <a:solidFill>
                  <a:srgbClr val="192954"/>
                </a:solidFill>
                <a:latin typeface="Aileron Regular"/>
              </a:rPr>
              <a:t>kelompok</a:t>
            </a:r>
            <a:r>
              <a:rPr lang="en-US" sz="2199" dirty="0">
                <a:solidFill>
                  <a:srgbClr val="192954"/>
                </a:solidFill>
                <a:latin typeface="Aileron Regular"/>
              </a:rPr>
              <a:t>, </a:t>
            </a:r>
            <a:r>
              <a:rPr lang="en-US" sz="2199" dirty="0" err="1">
                <a:solidFill>
                  <a:srgbClr val="192954"/>
                </a:solidFill>
                <a:latin typeface="Aileron Regular"/>
              </a:rPr>
              <a:t>berdiskusi</a:t>
            </a:r>
            <a:r>
              <a:rPr lang="en-US" sz="2199" dirty="0">
                <a:solidFill>
                  <a:srgbClr val="192954"/>
                </a:solidFill>
                <a:latin typeface="Aileron Regular"/>
              </a:rPr>
              <a:t> </a:t>
            </a:r>
            <a:r>
              <a:rPr lang="en-US" sz="2199" dirty="0" err="1">
                <a:solidFill>
                  <a:srgbClr val="192954"/>
                </a:solidFill>
                <a:latin typeface="Aileron Regular"/>
              </a:rPr>
              <a:t>dalam</a:t>
            </a:r>
            <a:r>
              <a:rPr lang="en-US" sz="2199" dirty="0">
                <a:solidFill>
                  <a:srgbClr val="192954"/>
                </a:solidFill>
                <a:latin typeface="Aileron Regular"/>
              </a:rPr>
              <a:t> </a:t>
            </a:r>
            <a:r>
              <a:rPr lang="en-US" sz="2199" dirty="0" err="1">
                <a:solidFill>
                  <a:srgbClr val="192954"/>
                </a:solidFill>
                <a:latin typeface="Aileron Regular"/>
              </a:rPr>
              <a:t>pembuatan</a:t>
            </a:r>
            <a:r>
              <a:rPr lang="en-US" sz="2199" dirty="0">
                <a:solidFill>
                  <a:srgbClr val="192954"/>
                </a:solidFill>
                <a:latin typeface="Aileron Regular"/>
              </a:rPr>
              <a:t> proposal.</a:t>
            </a:r>
          </a:p>
          <a:p>
            <a:pPr marL="474979" lvl="1" indent="-237490" algn="just">
              <a:lnSpc>
                <a:spcPts val="3079"/>
              </a:lnSpc>
              <a:buFont typeface="Arial"/>
              <a:buChar char="•"/>
            </a:pPr>
            <a:r>
              <a:rPr lang="en-US" sz="2199" dirty="0" err="1">
                <a:solidFill>
                  <a:srgbClr val="192954"/>
                </a:solidFill>
                <a:latin typeface="Aileron Regular"/>
              </a:rPr>
              <a:t>Cenderung</a:t>
            </a:r>
            <a:r>
              <a:rPr lang="en-US" sz="2199" dirty="0">
                <a:solidFill>
                  <a:srgbClr val="192954"/>
                </a:solidFill>
                <a:latin typeface="Aileron Regular"/>
              </a:rPr>
              <a:t> </a:t>
            </a:r>
            <a:r>
              <a:rPr lang="en-US" sz="2199" dirty="0" err="1">
                <a:solidFill>
                  <a:srgbClr val="192954"/>
                </a:solidFill>
                <a:latin typeface="Aileron Regular"/>
              </a:rPr>
              <a:t>mematuhi</a:t>
            </a:r>
            <a:r>
              <a:rPr lang="en-US" sz="2199" dirty="0">
                <a:solidFill>
                  <a:srgbClr val="192954"/>
                </a:solidFill>
                <a:latin typeface="Aileron Regular"/>
              </a:rPr>
              <a:t> </a:t>
            </a:r>
            <a:r>
              <a:rPr lang="en-US" sz="2199" dirty="0" err="1">
                <a:solidFill>
                  <a:srgbClr val="192954"/>
                </a:solidFill>
                <a:latin typeface="Aileron Regular"/>
              </a:rPr>
              <a:t>otoritas</a:t>
            </a:r>
            <a:r>
              <a:rPr lang="en-US" sz="2199" dirty="0">
                <a:solidFill>
                  <a:srgbClr val="192954"/>
                </a:solidFill>
                <a:latin typeface="Aileron Regular"/>
              </a:rPr>
              <a:t>, </a:t>
            </a:r>
            <a:r>
              <a:rPr lang="en-US" sz="2199" dirty="0" err="1">
                <a:solidFill>
                  <a:srgbClr val="192954"/>
                </a:solidFill>
                <a:latin typeface="Aileron Regular"/>
              </a:rPr>
              <a:t>yaitu</a:t>
            </a:r>
            <a:r>
              <a:rPr lang="en-US" sz="2199" dirty="0">
                <a:solidFill>
                  <a:srgbClr val="192954"/>
                </a:solidFill>
                <a:latin typeface="Aileron Regular"/>
              </a:rPr>
              <a:t> </a:t>
            </a:r>
            <a:r>
              <a:rPr lang="en-US" sz="2199" dirty="0" err="1">
                <a:solidFill>
                  <a:srgbClr val="192954"/>
                </a:solidFill>
                <a:latin typeface="Aileron Regular"/>
              </a:rPr>
              <a:t>pengurus</a:t>
            </a:r>
            <a:r>
              <a:rPr lang="en-US" sz="2199" dirty="0">
                <a:solidFill>
                  <a:srgbClr val="192954"/>
                </a:solidFill>
                <a:latin typeface="Aileron Regular"/>
              </a:rPr>
              <a:t> </a:t>
            </a:r>
            <a:r>
              <a:rPr lang="en-US" sz="2199" dirty="0" err="1">
                <a:solidFill>
                  <a:srgbClr val="192954"/>
                </a:solidFill>
                <a:latin typeface="Aileron Regular"/>
              </a:rPr>
              <a:t>ataupun</a:t>
            </a:r>
            <a:r>
              <a:rPr lang="en-US" sz="2199" dirty="0">
                <a:solidFill>
                  <a:srgbClr val="192954"/>
                </a:solidFill>
                <a:latin typeface="Aileron Regular"/>
              </a:rPr>
              <a:t> </a:t>
            </a:r>
            <a:r>
              <a:rPr lang="en-US" sz="2199" dirty="0" err="1">
                <a:solidFill>
                  <a:srgbClr val="192954"/>
                </a:solidFill>
                <a:latin typeface="Aileron Regular"/>
              </a:rPr>
              <a:t>ketua</a:t>
            </a:r>
            <a:r>
              <a:rPr lang="en-US" sz="2199" dirty="0">
                <a:solidFill>
                  <a:srgbClr val="192954"/>
                </a:solidFill>
                <a:latin typeface="Aileron Regular"/>
              </a:rPr>
              <a:t> </a:t>
            </a:r>
            <a:r>
              <a:rPr lang="en-US" sz="2199" dirty="0" err="1">
                <a:solidFill>
                  <a:srgbClr val="192954"/>
                </a:solidFill>
                <a:latin typeface="Aileron Regular"/>
              </a:rPr>
              <a:t>kelompok</a:t>
            </a:r>
            <a:r>
              <a:rPr lang="en-US" sz="2199" dirty="0">
                <a:solidFill>
                  <a:srgbClr val="192954"/>
                </a:solidFill>
                <a:latin typeface="Aileron Regular"/>
              </a:rPr>
              <a:t> </a:t>
            </a:r>
            <a:r>
              <a:rPr lang="en-US" sz="2199" dirty="0" err="1">
                <a:solidFill>
                  <a:srgbClr val="192954"/>
                </a:solidFill>
                <a:latin typeface="Aileron Regular"/>
              </a:rPr>
              <a:t>tani</a:t>
            </a:r>
            <a:r>
              <a:rPr lang="en-US" sz="2199" dirty="0">
                <a:solidFill>
                  <a:srgbClr val="192954"/>
                </a:solidFill>
                <a:latin typeface="Aileron Regular"/>
              </a:rPr>
              <a:t>, </a:t>
            </a:r>
            <a:r>
              <a:rPr lang="en-US" sz="2199" dirty="0" err="1">
                <a:solidFill>
                  <a:srgbClr val="192954"/>
                </a:solidFill>
                <a:latin typeface="Aileron Regular"/>
              </a:rPr>
              <a:t>seperti</a:t>
            </a:r>
            <a:r>
              <a:rPr lang="en-US" sz="2199" dirty="0">
                <a:solidFill>
                  <a:srgbClr val="192954"/>
                </a:solidFill>
                <a:latin typeface="Aileron Regular"/>
              </a:rPr>
              <a:t> </a:t>
            </a:r>
            <a:r>
              <a:rPr lang="en-US" sz="2199" dirty="0" err="1">
                <a:solidFill>
                  <a:srgbClr val="192954"/>
                </a:solidFill>
                <a:latin typeface="Aileron Regular"/>
              </a:rPr>
              <a:t>saat</a:t>
            </a:r>
            <a:r>
              <a:rPr lang="en-US" sz="2199" dirty="0">
                <a:solidFill>
                  <a:srgbClr val="192954"/>
                </a:solidFill>
                <a:latin typeface="Aileron Regular"/>
              </a:rPr>
              <a:t> </a:t>
            </a:r>
            <a:r>
              <a:rPr lang="en-US" sz="2199" dirty="0" err="1">
                <a:solidFill>
                  <a:srgbClr val="192954"/>
                </a:solidFill>
                <a:latin typeface="Aileron Regular"/>
              </a:rPr>
              <a:t>peminjaman</a:t>
            </a:r>
            <a:r>
              <a:rPr lang="en-US" sz="2199" dirty="0">
                <a:solidFill>
                  <a:srgbClr val="192954"/>
                </a:solidFill>
                <a:latin typeface="Aileron Regular"/>
              </a:rPr>
              <a:t> </a:t>
            </a:r>
            <a:r>
              <a:rPr lang="en-US" sz="2199" dirty="0" err="1">
                <a:solidFill>
                  <a:srgbClr val="192954"/>
                </a:solidFill>
                <a:latin typeface="Aileron Regular"/>
              </a:rPr>
              <a:t>alat</a:t>
            </a:r>
            <a:r>
              <a:rPr lang="en-US" sz="2199" dirty="0">
                <a:solidFill>
                  <a:srgbClr val="192954"/>
                </a:solidFill>
                <a:latin typeface="Aileron Regular"/>
              </a:rPr>
              <a:t> </a:t>
            </a:r>
            <a:r>
              <a:rPr lang="en-US" sz="2199" dirty="0" err="1">
                <a:solidFill>
                  <a:srgbClr val="192954"/>
                </a:solidFill>
                <a:latin typeface="Aileron Regular"/>
              </a:rPr>
              <a:t>dan</a:t>
            </a:r>
            <a:r>
              <a:rPr lang="en-US" sz="2199" dirty="0">
                <a:solidFill>
                  <a:srgbClr val="192954"/>
                </a:solidFill>
                <a:latin typeface="Aileron Regular"/>
              </a:rPr>
              <a:t> proses </a:t>
            </a:r>
            <a:r>
              <a:rPr lang="en-US" sz="2199" dirty="0" err="1">
                <a:solidFill>
                  <a:srgbClr val="192954"/>
                </a:solidFill>
                <a:latin typeface="Aileron Regular"/>
              </a:rPr>
              <a:t>pengolahan</a:t>
            </a:r>
            <a:r>
              <a:rPr lang="en-US" sz="2199" dirty="0">
                <a:solidFill>
                  <a:srgbClr val="192954"/>
                </a:solidFill>
                <a:latin typeface="Aileron Regular"/>
              </a:rPr>
              <a:t> </a:t>
            </a:r>
            <a:r>
              <a:rPr lang="en-US" sz="2199" dirty="0" err="1">
                <a:solidFill>
                  <a:srgbClr val="192954"/>
                </a:solidFill>
                <a:latin typeface="Aileron Regular"/>
              </a:rPr>
              <a:t>lahan</a:t>
            </a:r>
            <a:r>
              <a:rPr lang="en-US" sz="2199" dirty="0">
                <a:solidFill>
                  <a:srgbClr val="192954"/>
                </a:solidFill>
                <a:latin typeface="Aileron Regular"/>
              </a:rPr>
              <a:t>, </a:t>
            </a:r>
            <a:r>
              <a:rPr lang="en-US" sz="2199" dirty="0" err="1">
                <a:solidFill>
                  <a:srgbClr val="192954"/>
                </a:solidFill>
                <a:latin typeface="Aileron Regular"/>
              </a:rPr>
              <a:t>sepenuhnya</a:t>
            </a:r>
            <a:r>
              <a:rPr lang="en-US" sz="2199" dirty="0">
                <a:solidFill>
                  <a:srgbClr val="192954"/>
                </a:solidFill>
                <a:latin typeface="Aileron Regular"/>
              </a:rPr>
              <a:t> </a:t>
            </a:r>
            <a:r>
              <a:rPr lang="en-US" sz="2199" dirty="0" err="1">
                <a:solidFill>
                  <a:srgbClr val="192954"/>
                </a:solidFill>
                <a:latin typeface="Aileron Regular"/>
              </a:rPr>
              <a:t>diserahkan</a:t>
            </a:r>
            <a:r>
              <a:rPr lang="en-US" sz="2199" dirty="0">
                <a:solidFill>
                  <a:srgbClr val="192954"/>
                </a:solidFill>
                <a:latin typeface="Aileron Regular"/>
              </a:rPr>
              <a:t> </a:t>
            </a:r>
            <a:r>
              <a:rPr lang="en-US" sz="2199" dirty="0" err="1">
                <a:solidFill>
                  <a:srgbClr val="192954"/>
                </a:solidFill>
                <a:latin typeface="Aileron Regular"/>
              </a:rPr>
              <a:t>kepada</a:t>
            </a:r>
            <a:r>
              <a:rPr lang="en-US" sz="2199" dirty="0">
                <a:solidFill>
                  <a:srgbClr val="192954"/>
                </a:solidFill>
                <a:latin typeface="Aileron Regular"/>
              </a:rPr>
              <a:t> </a:t>
            </a:r>
            <a:r>
              <a:rPr lang="en-US" sz="2199" dirty="0" err="1">
                <a:solidFill>
                  <a:srgbClr val="192954"/>
                </a:solidFill>
                <a:latin typeface="Aileron Regular"/>
              </a:rPr>
              <a:t>pengurus</a:t>
            </a:r>
            <a:r>
              <a:rPr lang="en-US" sz="2199" dirty="0">
                <a:solidFill>
                  <a:srgbClr val="192954"/>
                </a:solidFill>
                <a:latin typeface="Aileron Regular"/>
              </a:rPr>
              <a:t> brigade </a:t>
            </a:r>
            <a:r>
              <a:rPr lang="en-US" sz="2199" dirty="0" err="1">
                <a:solidFill>
                  <a:srgbClr val="192954"/>
                </a:solidFill>
                <a:latin typeface="Aileron Regular"/>
              </a:rPr>
              <a:t>atau</a:t>
            </a:r>
            <a:r>
              <a:rPr lang="en-US" sz="2199" dirty="0">
                <a:solidFill>
                  <a:srgbClr val="192954"/>
                </a:solidFill>
                <a:latin typeface="Aileron Regular"/>
              </a:rPr>
              <a:t> </a:t>
            </a:r>
            <a:r>
              <a:rPr lang="en-US" sz="2199" dirty="0" err="1">
                <a:solidFill>
                  <a:srgbClr val="192954"/>
                </a:solidFill>
                <a:latin typeface="Aileron Regular"/>
              </a:rPr>
              <a:t>ketua</a:t>
            </a:r>
            <a:r>
              <a:rPr lang="en-US" sz="2199" dirty="0">
                <a:solidFill>
                  <a:srgbClr val="192954"/>
                </a:solidFill>
                <a:latin typeface="Aileron Regular"/>
              </a:rPr>
              <a:t> </a:t>
            </a:r>
            <a:r>
              <a:rPr lang="en-US" sz="2199" dirty="0" err="1">
                <a:solidFill>
                  <a:srgbClr val="192954"/>
                </a:solidFill>
                <a:latin typeface="Aileron Regular"/>
              </a:rPr>
              <a:t>kelompok</a:t>
            </a:r>
            <a:r>
              <a:rPr lang="en-US" sz="2199" dirty="0">
                <a:solidFill>
                  <a:srgbClr val="192954"/>
                </a:solidFill>
                <a:latin typeface="Aileron Regular"/>
              </a:rPr>
              <a:t> </a:t>
            </a:r>
            <a:r>
              <a:rPr lang="en-US" sz="2199" dirty="0" err="1">
                <a:solidFill>
                  <a:srgbClr val="192954"/>
                </a:solidFill>
                <a:latin typeface="Aileron Regular"/>
              </a:rPr>
              <a:t>tani</a:t>
            </a:r>
            <a:r>
              <a:rPr lang="en-US" sz="2199" dirty="0">
                <a:solidFill>
                  <a:srgbClr val="192954"/>
                </a:solidFill>
                <a:latin typeface="Aileron Regular"/>
              </a:rPr>
              <a:t> </a:t>
            </a:r>
            <a:r>
              <a:rPr lang="en-US" sz="2199" dirty="0" err="1">
                <a:solidFill>
                  <a:srgbClr val="192954"/>
                </a:solidFill>
                <a:latin typeface="Aileron Regular"/>
              </a:rPr>
              <a:t>karena</a:t>
            </a:r>
            <a:r>
              <a:rPr lang="en-US" sz="2199" dirty="0">
                <a:solidFill>
                  <a:srgbClr val="192954"/>
                </a:solidFill>
                <a:latin typeface="Aileron Regular"/>
              </a:rPr>
              <a:t> </a:t>
            </a:r>
            <a:r>
              <a:rPr lang="en-US" sz="2199" dirty="0" err="1">
                <a:solidFill>
                  <a:srgbClr val="192954"/>
                </a:solidFill>
                <a:latin typeface="Aileron Regular"/>
              </a:rPr>
              <a:t>ketua</a:t>
            </a:r>
            <a:r>
              <a:rPr lang="en-US" sz="2199" dirty="0">
                <a:solidFill>
                  <a:srgbClr val="192954"/>
                </a:solidFill>
                <a:latin typeface="Aileron Regular"/>
              </a:rPr>
              <a:t> </a:t>
            </a:r>
            <a:r>
              <a:rPr lang="en-US" sz="2199" dirty="0" err="1">
                <a:solidFill>
                  <a:srgbClr val="192954"/>
                </a:solidFill>
                <a:latin typeface="Aileron Regular"/>
              </a:rPr>
              <a:t>kelompok</a:t>
            </a:r>
            <a:r>
              <a:rPr lang="en-US" sz="2199" dirty="0">
                <a:solidFill>
                  <a:srgbClr val="192954"/>
                </a:solidFill>
                <a:latin typeface="Aileron Regular"/>
              </a:rPr>
              <a:t> </a:t>
            </a:r>
            <a:r>
              <a:rPr lang="en-US" sz="2199" dirty="0" err="1">
                <a:solidFill>
                  <a:srgbClr val="192954"/>
                </a:solidFill>
                <a:latin typeface="Aileron Regular"/>
              </a:rPr>
              <a:t>memiliki</a:t>
            </a:r>
            <a:r>
              <a:rPr lang="en-US" sz="2199" dirty="0">
                <a:solidFill>
                  <a:srgbClr val="192954"/>
                </a:solidFill>
                <a:latin typeface="Aileron Regular"/>
              </a:rPr>
              <a:t> </a:t>
            </a:r>
            <a:r>
              <a:rPr lang="en-US" sz="2199" dirty="0" err="1">
                <a:solidFill>
                  <a:srgbClr val="192954"/>
                </a:solidFill>
                <a:latin typeface="Aileron Regular"/>
              </a:rPr>
              <a:t>aturan</a:t>
            </a:r>
            <a:r>
              <a:rPr lang="en-US" sz="2199" dirty="0">
                <a:solidFill>
                  <a:srgbClr val="192954"/>
                </a:solidFill>
                <a:latin typeface="Aileron Regular"/>
              </a:rPr>
              <a:t> </a:t>
            </a:r>
            <a:r>
              <a:rPr lang="en-US" sz="2199" dirty="0" err="1">
                <a:solidFill>
                  <a:srgbClr val="192954"/>
                </a:solidFill>
                <a:latin typeface="Aileron Regular"/>
              </a:rPr>
              <a:t>tersendiri</a:t>
            </a:r>
            <a:r>
              <a:rPr lang="en-US" sz="2199" dirty="0">
                <a:solidFill>
                  <a:srgbClr val="192954"/>
                </a:solidFill>
                <a:latin typeface="Aileron Regular"/>
              </a:rPr>
              <a:t> </a:t>
            </a:r>
            <a:r>
              <a:rPr lang="en-US" sz="2199" dirty="0" err="1">
                <a:solidFill>
                  <a:srgbClr val="192954"/>
                </a:solidFill>
                <a:latin typeface="Aileron Regular"/>
              </a:rPr>
              <a:t>dalam</a:t>
            </a:r>
            <a:r>
              <a:rPr lang="en-US" sz="2199" dirty="0">
                <a:solidFill>
                  <a:srgbClr val="192954"/>
                </a:solidFill>
                <a:latin typeface="Aileron Regular"/>
              </a:rPr>
              <a:t> </a:t>
            </a:r>
            <a:r>
              <a:rPr lang="en-US" sz="2199" dirty="0" err="1">
                <a:solidFill>
                  <a:srgbClr val="192954"/>
                </a:solidFill>
                <a:latin typeface="Aileron Regular"/>
              </a:rPr>
              <a:t>peminjaman</a:t>
            </a:r>
            <a:r>
              <a:rPr lang="en-US" sz="2199" dirty="0">
                <a:solidFill>
                  <a:srgbClr val="192954"/>
                </a:solidFill>
                <a:latin typeface="Aileron Regular"/>
              </a:rPr>
              <a:t> </a:t>
            </a:r>
            <a:r>
              <a:rPr lang="en-US" sz="2199" dirty="0" err="1">
                <a:solidFill>
                  <a:srgbClr val="192954"/>
                </a:solidFill>
                <a:latin typeface="Aileron Regular"/>
              </a:rPr>
              <a:t>alat</a:t>
            </a:r>
            <a:r>
              <a:rPr lang="en-US" sz="2199" dirty="0">
                <a:solidFill>
                  <a:srgbClr val="192954"/>
                </a:solidFill>
                <a:latin typeface="Aileron Regular"/>
              </a:rPr>
              <a:t> </a:t>
            </a:r>
            <a:r>
              <a:rPr lang="en-US" sz="2199" dirty="0" err="1">
                <a:solidFill>
                  <a:srgbClr val="192954"/>
                </a:solidFill>
                <a:latin typeface="Aileron Regular"/>
              </a:rPr>
              <a:t>pertanian</a:t>
            </a:r>
            <a:r>
              <a:rPr lang="en-US" sz="2199" dirty="0">
                <a:solidFill>
                  <a:srgbClr val="192954"/>
                </a:solidFill>
                <a:latin typeface="Aileron Regular"/>
              </a:rPr>
              <a:t>.</a:t>
            </a:r>
          </a:p>
        </p:txBody>
      </p:sp>
      <p:sp>
        <p:nvSpPr>
          <p:cNvPr id="12" name="TextBox 12"/>
          <p:cNvSpPr txBox="1"/>
          <p:nvPr/>
        </p:nvSpPr>
        <p:spPr>
          <a:xfrm>
            <a:off x="1075343" y="1114425"/>
            <a:ext cx="7278091" cy="927735"/>
          </a:xfrm>
          <a:prstGeom prst="rect">
            <a:avLst/>
          </a:prstGeom>
        </p:spPr>
        <p:txBody>
          <a:bodyPr lIns="0" tIns="0" rIns="0" bIns="0" rtlCol="0" anchor="t">
            <a:spAutoFit/>
          </a:bodyPr>
          <a:lstStyle/>
          <a:p>
            <a:pPr algn="just">
              <a:lnSpc>
                <a:spcPts val="7034"/>
              </a:lnSpc>
            </a:pPr>
            <a:r>
              <a:rPr lang="en-US" sz="6699">
                <a:solidFill>
                  <a:srgbClr val="192954"/>
                </a:solidFill>
                <a:latin typeface="Kollektif Bold"/>
              </a:rPr>
              <a:t>TEMUAN</a:t>
            </a:r>
          </a:p>
        </p:txBody>
      </p:sp>
      <p:grpSp>
        <p:nvGrpSpPr>
          <p:cNvPr id="13" name="Group 13"/>
          <p:cNvGrpSpPr/>
          <p:nvPr/>
        </p:nvGrpSpPr>
        <p:grpSpPr>
          <a:xfrm>
            <a:off x="729824" y="2826726"/>
            <a:ext cx="955672" cy="955672"/>
            <a:chOff x="0" y="0"/>
            <a:chExt cx="1274230" cy="1274230"/>
          </a:xfrm>
        </p:grpSpPr>
        <p:grpSp>
          <p:nvGrpSpPr>
            <p:cNvPr id="14" name="Group 14"/>
            <p:cNvGrpSpPr/>
            <p:nvPr/>
          </p:nvGrpSpPr>
          <p:grpSpPr>
            <a:xfrm>
              <a:off x="0" y="0"/>
              <a:ext cx="1274230" cy="127423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BDE2"/>
              </a:solidFill>
            </p:spPr>
          </p:sp>
        </p:grpSp>
        <p:sp>
          <p:nvSpPr>
            <p:cNvPr id="16" name="Freeform 16"/>
            <p:cNvSpPr/>
            <p:nvPr/>
          </p:nvSpPr>
          <p:spPr>
            <a:xfrm>
              <a:off x="397122" y="309581"/>
              <a:ext cx="479987" cy="655069"/>
            </a:xfrm>
            <a:custGeom>
              <a:avLst/>
              <a:gdLst/>
              <a:ahLst/>
              <a:cxnLst/>
              <a:rect l="l" t="t" r="r" b="b"/>
              <a:pathLst>
                <a:path w="479987" h="655069">
                  <a:moveTo>
                    <a:pt x="0" y="0"/>
                  </a:moveTo>
                  <a:lnTo>
                    <a:pt x="479986" y="0"/>
                  </a:lnTo>
                  <a:lnTo>
                    <a:pt x="479986" y="655068"/>
                  </a:lnTo>
                  <a:lnTo>
                    <a:pt x="0" y="6550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grpSp>
        <p:nvGrpSpPr>
          <p:cNvPr id="17" name="Group 17"/>
          <p:cNvGrpSpPr/>
          <p:nvPr/>
        </p:nvGrpSpPr>
        <p:grpSpPr>
          <a:xfrm>
            <a:off x="8186716" y="2401074"/>
            <a:ext cx="955672" cy="955672"/>
            <a:chOff x="0" y="0"/>
            <a:chExt cx="1274230" cy="1274230"/>
          </a:xfrm>
        </p:grpSpPr>
        <p:grpSp>
          <p:nvGrpSpPr>
            <p:cNvPr id="18" name="Group 18"/>
            <p:cNvGrpSpPr/>
            <p:nvPr/>
          </p:nvGrpSpPr>
          <p:grpSpPr>
            <a:xfrm>
              <a:off x="0" y="0"/>
              <a:ext cx="1274230" cy="127423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689D"/>
              </a:solidFill>
            </p:spPr>
          </p:sp>
        </p:grpSp>
        <p:sp>
          <p:nvSpPr>
            <p:cNvPr id="20" name="Freeform 20"/>
            <p:cNvSpPr/>
            <p:nvPr/>
          </p:nvSpPr>
          <p:spPr>
            <a:xfrm>
              <a:off x="323804" y="328931"/>
              <a:ext cx="626621" cy="616367"/>
            </a:xfrm>
            <a:custGeom>
              <a:avLst/>
              <a:gdLst/>
              <a:ahLst/>
              <a:cxnLst/>
              <a:rect l="l" t="t" r="r" b="b"/>
              <a:pathLst>
                <a:path w="626621" h="616367">
                  <a:moveTo>
                    <a:pt x="0" y="0"/>
                  </a:moveTo>
                  <a:lnTo>
                    <a:pt x="626622" y="0"/>
                  </a:lnTo>
                  <a:lnTo>
                    <a:pt x="626622" y="616368"/>
                  </a:lnTo>
                  <a:lnTo>
                    <a:pt x="0" y="61636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sp>
        <p:nvSpPr>
          <p:cNvPr id="21" name="TextBox 21"/>
          <p:cNvSpPr txBox="1"/>
          <p:nvPr/>
        </p:nvSpPr>
        <p:spPr>
          <a:xfrm>
            <a:off x="8280162" y="1305187"/>
            <a:ext cx="9912418" cy="489060"/>
          </a:xfrm>
          <a:prstGeom prst="rect">
            <a:avLst/>
          </a:prstGeom>
        </p:spPr>
        <p:txBody>
          <a:bodyPr lIns="0" tIns="0" rIns="0" bIns="0" rtlCol="0" anchor="t">
            <a:spAutoFit/>
          </a:bodyPr>
          <a:lstStyle/>
          <a:p>
            <a:pPr>
              <a:lnSpc>
                <a:spcPts val="3601"/>
              </a:lnSpc>
            </a:pPr>
            <a:r>
              <a:rPr lang="en-US" sz="3430">
                <a:solidFill>
                  <a:srgbClr val="192954"/>
                </a:solidFill>
                <a:latin typeface="Kollektif Bold"/>
              </a:rPr>
              <a:t>DIMENSI DECISION MAKING STYLE PETANI </a:t>
            </a:r>
          </a:p>
        </p:txBody>
      </p:sp>
      <p:sp>
        <p:nvSpPr>
          <p:cNvPr id="22" name="AutoShape 3"/>
          <p:cNvSpPr/>
          <p:nvPr/>
        </p:nvSpPr>
        <p:spPr>
          <a:xfrm>
            <a:off x="1683364" y="8986026"/>
            <a:ext cx="14918048" cy="0"/>
          </a:xfrm>
          <a:prstGeom prst="line">
            <a:avLst/>
          </a:prstGeom>
          <a:ln w="9525" cap="rnd">
            <a:solidFill>
              <a:srgbClr val="000000"/>
            </a:solidFill>
            <a:prstDash val="solid"/>
            <a:headEnd type="none" w="sm" len="sm"/>
            <a:tailEnd type="none" w="sm" len="sm"/>
          </a:ln>
        </p:spPr>
      </p:sp>
      <p:sp>
        <p:nvSpPr>
          <p:cNvPr id="23" name="TextBox 4"/>
          <p:cNvSpPr txBox="1"/>
          <p:nvPr/>
        </p:nvSpPr>
        <p:spPr>
          <a:xfrm>
            <a:off x="14777292" y="9214271"/>
            <a:ext cx="1824120" cy="328295"/>
          </a:xfrm>
          <a:prstGeom prst="rect">
            <a:avLst/>
          </a:prstGeom>
        </p:spPr>
        <p:txBody>
          <a:bodyPr lIns="0" tIns="0" rIns="0" bIns="0" rtlCol="0" anchor="t">
            <a:spAutoFit/>
          </a:bodyPr>
          <a:lstStyle/>
          <a:p>
            <a:pPr marL="0" lvl="0" indent="0" algn="r">
              <a:lnSpc>
                <a:spcPts val="2800"/>
              </a:lnSpc>
              <a:spcBef>
                <a:spcPct val="0"/>
              </a:spcBef>
            </a:pPr>
            <a:r>
              <a:rPr lang="en-US" sz="2000" spc="40" dirty="0" smtClean="0">
                <a:solidFill>
                  <a:srgbClr val="192954"/>
                </a:solidFill>
                <a:latin typeface="Aileron Heavy"/>
              </a:rPr>
              <a:t>07</a:t>
            </a:r>
            <a:endParaRPr lang="en-US" sz="2000" spc="40" dirty="0">
              <a:solidFill>
                <a:srgbClr val="192954"/>
              </a:solidFill>
              <a:latin typeface="Aileron Heavy"/>
            </a:endParaRPr>
          </a:p>
        </p:txBody>
      </p:sp>
      <p:sp>
        <p:nvSpPr>
          <p:cNvPr id="24" name="TextBox 19"/>
          <p:cNvSpPr txBox="1"/>
          <p:nvPr/>
        </p:nvSpPr>
        <p:spPr>
          <a:xfrm>
            <a:off x="1683364" y="9195576"/>
            <a:ext cx="3585175" cy="641201"/>
          </a:xfrm>
          <a:prstGeom prst="rect">
            <a:avLst/>
          </a:prstGeom>
        </p:spPr>
        <p:txBody>
          <a:bodyPr lIns="0" tIns="0" rIns="0" bIns="0" rtlCol="0" anchor="t">
            <a:spAutoFit/>
          </a:bodyPr>
          <a:lstStyle/>
          <a:p>
            <a:pPr>
              <a:lnSpc>
                <a:spcPts val="2520"/>
              </a:lnSpc>
            </a:pPr>
            <a:r>
              <a:rPr lang="en-US" sz="1800" spc="36" dirty="0">
                <a:solidFill>
                  <a:schemeClr val="bg1"/>
                </a:solidFill>
                <a:latin typeface="Aileron Heavy"/>
              </a:rPr>
              <a:t>METODE-METODE</a:t>
            </a:r>
          </a:p>
          <a:p>
            <a:pPr marL="0" lvl="0" indent="0" algn="l">
              <a:lnSpc>
                <a:spcPts val="2520"/>
              </a:lnSpc>
              <a:spcBef>
                <a:spcPct val="0"/>
              </a:spcBef>
            </a:pPr>
            <a:r>
              <a:rPr lang="en-US" sz="1800" spc="36" dirty="0">
                <a:solidFill>
                  <a:schemeClr val="bg1"/>
                </a:solidFill>
                <a:latin typeface="Aileron Heavy"/>
              </a:rPr>
              <a:t>PENELITIAN PSIKOLOGI</a:t>
            </a:r>
          </a:p>
        </p:txBody>
      </p:sp>
      <p:pic>
        <p:nvPicPr>
          <p:cNvPr id="26" name="WhatsApp Audio 2023-06-17 at 07.39.3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70543" y="9254567"/>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884"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0000">
                <p:cTn id="7" fill="hold" display="0">
                  <p:stCondLst>
                    <p:cond delay="indefinite"/>
                  </p:stCondLst>
                  <p:endCondLst>
                    <p:cond evt="onStopAudio" delay="0">
                      <p:tgtEl>
                        <p:sldTgt/>
                      </p:tgtEl>
                    </p:cond>
                  </p:endCondLst>
                </p:cTn>
                <p:tgtEl>
                  <p:spTgt spid="2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grpSp>
        <p:nvGrpSpPr>
          <p:cNvPr id="2" name="Group 2"/>
          <p:cNvGrpSpPr/>
          <p:nvPr/>
        </p:nvGrpSpPr>
        <p:grpSpPr>
          <a:xfrm rot="-9622901">
            <a:off x="266672" y="-3690338"/>
            <a:ext cx="20124627" cy="8950886"/>
            <a:chOff x="0" y="0"/>
            <a:chExt cx="31686624" cy="14093347"/>
          </a:xfrm>
        </p:grpSpPr>
        <p:sp>
          <p:nvSpPr>
            <p:cNvPr id="3" name="Freeform 3"/>
            <p:cNvSpPr/>
            <p:nvPr/>
          </p:nvSpPr>
          <p:spPr>
            <a:xfrm>
              <a:off x="0" y="0"/>
              <a:ext cx="31686624" cy="14093346"/>
            </a:xfrm>
            <a:custGeom>
              <a:avLst/>
              <a:gdLst/>
              <a:ahLst/>
              <a:cxnLst/>
              <a:rect l="l" t="t" r="r" b="b"/>
              <a:pathLst>
                <a:path w="31686624" h="14093346">
                  <a:moveTo>
                    <a:pt x="0" y="0"/>
                  </a:moveTo>
                  <a:lnTo>
                    <a:pt x="31686624" y="0"/>
                  </a:lnTo>
                  <a:lnTo>
                    <a:pt x="31686624" y="14093346"/>
                  </a:lnTo>
                  <a:lnTo>
                    <a:pt x="0" y="14093346"/>
                  </a:lnTo>
                  <a:close/>
                </a:path>
              </a:pathLst>
            </a:custGeom>
            <a:solidFill>
              <a:srgbClr val="99B951"/>
            </a:solidFill>
          </p:spPr>
        </p:sp>
      </p:grpSp>
      <p:grpSp>
        <p:nvGrpSpPr>
          <p:cNvPr id="4" name="Group 4"/>
          <p:cNvGrpSpPr/>
          <p:nvPr/>
        </p:nvGrpSpPr>
        <p:grpSpPr>
          <a:xfrm rot="-9622901">
            <a:off x="-6598277" y="8805888"/>
            <a:ext cx="20124627" cy="8722700"/>
            <a:chOff x="0" y="0"/>
            <a:chExt cx="31686624" cy="13734063"/>
          </a:xfrm>
        </p:grpSpPr>
        <p:sp>
          <p:nvSpPr>
            <p:cNvPr id="5" name="Freeform 5"/>
            <p:cNvSpPr/>
            <p:nvPr/>
          </p:nvSpPr>
          <p:spPr>
            <a:xfrm>
              <a:off x="0" y="0"/>
              <a:ext cx="31686624" cy="13734062"/>
            </a:xfrm>
            <a:custGeom>
              <a:avLst/>
              <a:gdLst/>
              <a:ahLst/>
              <a:cxnLst/>
              <a:rect l="l" t="t" r="r" b="b"/>
              <a:pathLst>
                <a:path w="31686624" h="13734062">
                  <a:moveTo>
                    <a:pt x="0" y="0"/>
                  </a:moveTo>
                  <a:lnTo>
                    <a:pt x="31686624" y="0"/>
                  </a:lnTo>
                  <a:lnTo>
                    <a:pt x="31686624" y="13734062"/>
                  </a:lnTo>
                  <a:lnTo>
                    <a:pt x="0" y="13734062"/>
                  </a:lnTo>
                  <a:close/>
                </a:path>
              </a:pathLst>
            </a:custGeom>
            <a:solidFill>
              <a:srgbClr val="192954"/>
            </a:solidFill>
          </p:spPr>
        </p:sp>
      </p:grpSp>
      <p:grpSp>
        <p:nvGrpSpPr>
          <p:cNvPr id="6" name="Group 6"/>
          <p:cNvGrpSpPr/>
          <p:nvPr/>
        </p:nvGrpSpPr>
        <p:grpSpPr>
          <a:xfrm>
            <a:off x="3189964" y="2668992"/>
            <a:ext cx="862338" cy="862338"/>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0000">
                <a:alpha val="0"/>
              </a:srgbClr>
            </a:solidFill>
          </p:spPr>
        </p:sp>
      </p:grpSp>
      <p:sp>
        <p:nvSpPr>
          <p:cNvPr id="8" name="TextBox 8"/>
          <p:cNvSpPr txBox="1"/>
          <p:nvPr/>
        </p:nvSpPr>
        <p:spPr>
          <a:xfrm>
            <a:off x="2208369" y="2985861"/>
            <a:ext cx="5012039" cy="589961"/>
          </a:xfrm>
          <a:prstGeom prst="rect">
            <a:avLst/>
          </a:prstGeom>
        </p:spPr>
        <p:txBody>
          <a:bodyPr lIns="0" tIns="0" rIns="0" bIns="0" rtlCol="0" anchor="t">
            <a:spAutoFit/>
          </a:bodyPr>
          <a:lstStyle/>
          <a:p>
            <a:pPr algn="just">
              <a:lnSpc>
                <a:spcPts val="4942"/>
              </a:lnSpc>
            </a:pPr>
            <a:r>
              <a:rPr lang="en-US" sz="3168" spc="-98">
                <a:solidFill>
                  <a:srgbClr val="192954"/>
                </a:solidFill>
                <a:latin typeface="Aileron Heavy"/>
              </a:rPr>
              <a:t>CONCEPTUAL</a:t>
            </a:r>
          </a:p>
        </p:txBody>
      </p:sp>
      <p:sp>
        <p:nvSpPr>
          <p:cNvPr id="9" name="TextBox 9"/>
          <p:cNvSpPr txBox="1"/>
          <p:nvPr/>
        </p:nvSpPr>
        <p:spPr>
          <a:xfrm>
            <a:off x="729824" y="4137428"/>
            <a:ext cx="6051976" cy="2975173"/>
          </a:xfrm>
          <a:prstGeom prst="rect">
            <a:avLst/>
          </a:prstGeom>
        </p:spPr>
        <p:txBody>
          <a:bodyPr wrap="square" lIns="0" tIns="0" rIns="0" bIns="0" rtlCol="0" anchor="t">
            <a:spAutoFit/>
          </a:bodyPr>
          <a:lstStyle/>
          <a:p>
            <a:pPr marL="450610" lvl="1" indent="-225305" algn="just">
              <a:lnSpc>
                <a:spcPts val="2921"/>
              </a:lnSpc>
              <a:buFont typeface="Arial"/>
              <a:buChar char="•"/>
            </a:pPr>
            <a:r>
              <a:rPr lang="en-US" sz="2087" spc="-64" dirty="0" err="1">
                <a:solidFill>
                  <a:srgbClr val="192954"/>
                </a:solidFill>
                <a:latin typeface="Aileron Regular"/>
              </a:rPr>
              <a:t>Keputusan</a:t>
            </a:r>
            <a:r>
              <a:rPr lang="en-US" sz="2087" spc="-64" dirty="0">
                <a:solidFill>
                  <a:srgbClr val="192954"/>
                </a:solidFill>
                <a:latin typeface="Aileron Regular"/>
              </a:rPr>
              <a:t> </a:t>
            </a:r>
            <a:r>
              <a:rPr lang="en-US" sz="2087" spc="-64" dirty="0" err="1">
                <a:solidFill>
                  <a:srgbClr val="192954"/>
                </a:solidFill>
                <a:latin typeface="Aileron Regular"/>
              </a:rPr>
              <a:t>untuk</a:t>
            </a:r>
            <a:r>
              <a:rPr lang="en-US" sz="2087" spc="-64" dirty="0">
                <a:solidFill>
                  <a:srgbClr val="192954"/>
                </a:solidFill>
                <a:latin typeface="Aileron Regular"/>
              </a:rPr>
              <a:t> </a:t>
            </a:r>
            <a:r>
              <a:rPr lang="en-US" sz="2087" spc="-64" dirty="0" err="1">
                <a:solidFill>
                  <a:srgbClr val="192954"/>
                </a:solidFill>
                <a:latin typeface="Aileron Regular"/>
              </a:rPr>
              <a:t>menggunakan</a:t>
            </a:r>
            <a:r>
              <a:rPr lang="en-US" sz="2087" spc="-64" dirty="0">
                <a:solidFill>
                  <a:srgbClr val="192954"/>
                </a:solidFill>
                <a:latin typeface="Aileron Regular"/>
              </a:rPr>
              <a:t> </a:t>
            </a:r>
            <a:r>
              <a:rPr lang="en-US" sz="2087" spc="-64" dirty="0" err="1">
                <a:solidFill>
                  <a:srgbClr val="192954"/>
                </a:solidFill>
                <a:latin typeface="Aileron Regular"/>
              </a:rPr>
              <a:t>teknologi</a:t>
            </a:r>
            <a:r>
              <a:rPr lang="en-US" sz="2087" spc="-64" dirty="0">
                <a:solidFill>
                  <a:srgbClr val="192954"/>
                </a:solidFill>
                <a:latin typeface="Aileron Regular"/>
              </a:rPr>
              <a:t> </a:t>
            </a:r>
            <a:r>
              <a:rPr lang="en-US" sz="2087" spc="-64" dirty="0" err="1">
                <a:solidFill>
                  <a:srgbClr val="192954"/>
                </a:solidFill>
                <a:latin typeface="Aileron Regular"/>
              </a:rPr>
              <a:t>pertanian</a:t>
            </a:r>
            <a:r>
              <a:rPr lang="en-US" sz="2087" spc="-64" dirty="0">
                <a:solidFill>
                  <a:srgbClr val="192954"/>
                </a:solidFill>
                <a:latin typeface="Aileron Regular"/>
              </a:rPr>
              <a:t> </a:t>
            </a:r>
            <a:r>
              <a:rPr lang="en-US" sz="2087" spc="-64" dirty="0" err="1">
                <a:solidFill>
                  <a:srgbClr val="192954"/>
                </a:solidFill>
                <a:latin typeface="Aileron Regular"/>
              </a:rPr>
              <a:t>berorientasi</a:t>
            </a:r>
            <a:r>
              <a:rPr lang="en-US" sz="2087" spc="-64" dirty="0">
                <a:solidFill>
                  <a:srgbClr val="192954"/>
                </a:solidFill>
                <a:latin typeface="Aileron Regular"/>
              </a:rPr>
              <a:t> </a:t>
            </a:r>
            <a:r>
              <a:rPr lang="en-US" sz="2087" spc="-64" dirty="0" err="1">
                <a:solidFill>
                  <a:srgbClr val="192954"/>
                </a:solidFill>
                <a:latin typeface="Aileron Regular"/>
              </a:rPr>
              <a:t>pada</a:t>
            </a:r>
            <a:r>
              <a:rPr lang="en-US" sz="2087" spc="-64" dirty="0">
                <a:solidFill>
                  <a:srgbClr val="192954"/>
                </a:solidFill>
                <a:latin typeface="Aileron Regular"/>
              </a:rPr>
              <a:t> masa </a:t>
            </a:r>
            <a:r>
              <a:rPr lang="en-US" sz="2087" spc="-64" dirty="0" err="1">
                <a:solidFill>
                  <a:srgbClr val="192954"/>
                </a:solidFill>
                <a:latin typeface="Aileron Regular"/>
              </a:rPr>
              <a:t>depan</a:t>
            </a:r>
            <a:r>
              <a:rPr lang="en-US" sz="2087" spc="-64" dirty="0">
                <a:solidFill>
                  <a:srgbClr val="192954"/>
                </a:solidFill>
                <a:latin typeface="Aileron Regular"/>
              </a:rPr>
              <a:t>, </a:t>
            </a:r>
            <a:r>
              <a:rPr lang="en-US" sz="2087" spc="-64" dirty="0" err="1">
                <a:solidFill>
                  <a:srgbClr val="192954"/>
                </a:solidFill>
                <a:latin typeface="Aileron Regular"/>
              </a:rPr>
              <a:t>seperti</a:t>
            </a:r>
            <a:r>
              <a:rPr lang="en-US" sz="2087" spc="-64" dirty="0">
                <a:solidFill>
                  <a:srgbClr val="192954"/>
                </a:solidFill>
                <a:latin typeface="Aileron Regular"/>
              </a:rPr>
              <a:t> </a:t>
            </a:r>
            <a:r>
              <a:rPr lang="en-US" sz="2087" spc="-64" dirty="0" err="1" smtClean="0">
                <a:solidFill>
                  <a:srgbClr val="192954"/>
                </a:solidFill>
                <a:latin typeface="Aileron Regular"/>
              </a:rPr>
              <a:t>memperluas</a:t>
            </a:r>
            <a:r>
              <a:rPr lang="en-US" sz="2087" spc="-64" dirty="0" smtClean="0">
                <a:solidFill>
                  <a:srgbClr val="192954"/>
                </a:solidFill>
                <a:latin typeface="Aileron Regular"/>
              </a:rPr>
              <a:t> </a:t>
            </a:r>
            <a:r>
              <a:rPr lang="en-US" sz="2087" spc="-64" dirty="0" err="1">
                <a:solidFill>
                  <a:srgbClr val="192954"/>
                </a:solidFill>
                <a:latin typeface="Aileron Regular"/>
              </a:rPr>
              <a:t>lahan</a:t>
            </a:r>
            <a:r>
              <a:rPr lang="en-US" sz="2087" spc="-64" dirty="0">
                <a:solidFill>
                  <a:srgbClr val="192954"/>
                </a:solidFill>
                <a:latin typeface="Aileron Regular"/>
              </a:rPr>
              <a:t> </a:t>
            </a:r>
            <a:r>
              <a:rPr lang="en-US" sz="2087" spc="-64" dirty="0" err="1">
                <a:solidFill>
                  <a:srgbClr val="192954"/>
                </a:solidFill>
                <a:latin typeface="Aileron Regular"/>
              </a:rPr>
              <a:t>pertanian</a:t>
            </a:r>
            <a:r>
              <a:rPr lang="en-US" sz="2087" spc="-64" dirty="0">
                <a:solidFill>
                  <a:srgbClr val="192954"/>
                </a:solidFill>
                <a:latin typeface="Aileron Regular"/>
              </a:rPr>
              <a:t> </a:t>
            </a:r>
          </a:p>
          <a:p>
            <a:pPr marL="450610" lvl="1" indent="-225305" algn="just">
              <a:lnSpc>
                <a:spcPts val="2921"/>
              </a:lnSpc>
              <a:buFont typeface="Arial"/>
              <a:buChar char="•"/>
            </a:pPr>
            <a:r>
              <a:rPr lang="en-US" sz="2087" spc="-64" dirty="0" err="1">
                <a:solidFill>
                  <a:srgbClr val="192954"/>
                </a:solidFill>
                <a:latin typeface="Aileron Regular"/>
              </a:rPr>
              <a:t>Telah</a:t>
            </a:r>
            <a:r>
              <a:rPr lang="en-US" sz="2087" spc="-64" dirty="0">
                <a:solidFill>
                  <a:srgbClr val="192954"/>
                </a:solidFill>
                <a:latin typeface="Aileron Regular"/>
              </a:rPr>
              <a:t> </a:t>
            </a:r>
            <a:r>
              <a:rPr lang="en-US" sz="2087" spc="-64" dirty="0" err="1">
                <a:solidFill>
                  <a:srgbClr val="192954"/>
                </a:solidFill>
                <a:latin typeface="Aileron Regular"/>
              </a:rPr>
              <a:t>merasa</a:t>
            </a:r>
            <a:r>
              <a:rPr lang="en-US" sz="2087" spc="-64" dirty="0">
                <a:solidFill>
                  <a:srgbClr val="192954"/>
                </a:solidFill>
                <a:latin typeface="Aileron Regular"/>
              </a:rPr>
              <a:t> </a:t>
            </a:r>
            <a:r>
              <a:rPr lang="en-US" sz="2087" spc="-64" dirty="0" err="1">
                <a:solidFill>
                  <a:srgbClr val="192954"/>
                </a:solidFill>
                <a:latin typeface="Aileron Regular"/>
              </a:rPr>
              <a:t>puas</a:t>
            </a:r>
            <a:r>
              <a:rPr lang="en-US" sz="2087" spc="-64" dirty="0">
                <a:solidFill>
                  <a:srgbClr val="192954"/>
                </a:solidFill>
                <a:latin typeface="Aileron Regular"/>
              </a:rPr>
              <a:t> </a:t>
            </a:r>
            <a:r>
              <a:rPr lang="en-US" sz="2087" spc="-64" dirty="0" err="1">
                <a:solidFill>
                  <a:srgbClr val="192954"/>
                </a:solidFill>
                <a:latin typeface="Aileron Regular"/>
              </a:rPr>
              <a:t>dengan</a:t>
            </a:r>
            <a:r>
              <a:rPr lang="en-US" sz="2087" spc="-64" dirty="0">
                <a:solidFill>
                  <a:srgbClr val="192954"/>
                </a:solidFill>
                <a:latin typeface="Aileron Regular"/>
              </a:rPr>
              <a:t> </a:t>
            </a:r>
            <a:r>
              <a:rPr lang="en-US" sz="2087" spc="-64" dirty="0" err="1">
                <a:solidFill>
                  <a:srgbClr val="192954"/>
                </a:solidFill>
                <a:latin typeface="Aileron Regular"/>
              </a:rPr>
              <a:t>alat</a:t>
            </a:r>
            <a:r>
              <a:rPr lang="en-US" sz="2087" spc="-64" dirty="0">
                <a:solidFill>
                  <a:srgbClr val="192954"/>
                </a:solidFill>
                <a:latin typeface="Aileron Regular"/>
              </a:rPr>
              <a:t> </a:t>
            </a:r>
            <a:r>
              <a:rPr lang="en-US" sz="2087" spc="-64" dirty="0" err="1">
                <a:solidFill>
                  <a:srgbClr val="192954"/>
                </a:solidFill>
                <a:latin typeface="Aileron Regular"/>
              </a:rPr>
              <a:t>pertanian</a:t>
            </a:r>
            <a:r>
              <a:rPr lang="en-US" sz="2087" spc="-64" dirty="0">
                <a:solidFill>
                  <a:srgbClr val="192954"/>
                </a:solidFill>
                <a:latin typeface="Aileron Regular"/>
              </a:rPr>
              <a:t> yang </a:t>
            </a:r>
            <a:r>
              <a:rPr lang="en-US" sz="2087" spc="-64" dirty="0" err="1">
                <a:solidFill>
                  <a:srgbClr val="192954"/>
                </a:solidFill>
                <a:latin typeface="Aileron Regular"/>
              </a:rPr>
              <a:t>digunakan</a:t>
            </a:r>
            <a:endParaRPr lang="en-US" sz="2087" spc="-64" dirty="0">
              <a:solidFill>
                <a:srgbClr val="192954"/>
              </a:solidFill>
              <a:latin typeface="Aileron Regular"/>
            </a:endParaRPr>
          </a:p>
          <a:p>
            <a:pPr marL="450610" lvl="1" indent="-225305" algn="just">
              <a:lnSpc>
                <a:spcPts val="2921"/>
              </a:lnSpc>
              <a:buFont typeface="Arial"/>
              <a:buChar char="•"/>
            </a:pPr>
            <a:r>
              <a:rPr lang="en-US" sz="2087" spc="-64" dirty="0" err="1">
                <a:solidFill>
                  <a:srgbClr val="192954"/>
                </a:solidFill>
                <a:latin typeface="Aileron Regular"/>
              </a:rPr>
              <a:t>Petani</a:t>
            </a:r>
            <a:r>
              <a:rPr lang="en-US" sz="2087" spc="-64" dirty="0">
                <a:solidFill>
                  <a:srgbClr val="192954"/>
                </a:solidFill>
                <a:latin typeface="Aileron Regular"/>
              </a:rPr>
              <a:t> </a:t>
            </a:r>
            <a:r>
              <a:rPr lang="en-US" sz="2087" spc="-64" dirty="0" err="1">
                <a:solidFill>
                  <a:srgbClr val="192954"/>
                </a:solidFill>
                <a:latin typeface="Aileron Regular"/>
              </a:rPr>
              <a:t>mengetahui</a:t>
            </a:r>
            <a:r>
              <a:rPr lang="en-US" sz="2087" spc="-64" dirty="0">
                <a:solidFill>
                  <a:srgbClr val="192954"/>
                </a:solidFill>
                <a:latin typeface="Aileron Regular"/>
              </a:rPr>
              <a:t> </a:t>
            </a:r>
            <a:r>
              <a:rPr lang="en-US" sz="2087" spc="-64" dirty="0" err="1">
                <a:solidFill>
                  <a:srgbClr val="192954"/>
                </a:solidFill>
                <a:latin typeface="Aileron Regular"/>
              </a:rPr>
              <a:t>adanya</a:t>
            </a:r>
            <a:r>
              <a:rPr lang="en-US" sz="2087" spc="-64" dirty="0">
                <a:solidFill>
                  <a:srgbClr val="192954"/>
                </a:solidFill>
                <a:latin typeface="Aileron Regular"/>
              </a:rPr>
              <a:t> </a:t>
            </a:r>
            <a:r>
              <a:rPr lang="en-US" sz="2087" spc="-64" dirty="0" err="1">
                <a:solidFill>
                  <a:srgbClr val="192954"/>
                </a:solidFill>
                <a:latin typeface="Aileron Regular"/>
              </a:rPr>
              <a:t>teknologi</a:t>
            </a:r>
            <a:r>
              <a:rPr lang="en-US" sz="2087" spc="-64" dirty="0">
                <a:solidFill>
                  <a:srgbClr val="192954"/>
                </a:solidFill>
                <a:latin typeface="Aileron Regular"/>
              </a:rPr>
              <a:t> </a:t>
            </a:r>
            <a:r>
              <a:rPr lang="en-US" sz="2087" spc="-64" dirty="0" err="1">
                <a:solidFill>
                  <a:srgbClr val="192954"/>
                </a:solidFill>
                <a:latin typeface="Aileron Regular"/>
              </a:rPr>
              <a:t>canggih</a:t>
            </a:r>
            <a:r>
              <a:rPr lang="en-US" sz="2087" spc="-64" dirty="0">
                <a:solidFill>
                  <a:srgbClr val="192954"/>
                </a:solidFill>
                <a:latin typeface="Aileron Regular"/>
              </a:rPr>
              <a:t> </a:t>
            </a:r>
            <a:r>
              <a:rPr lang="en-US" sz="2087" spc="-64" dirty="0" err="1">
                <a:solidFill>
                  <a:srgbClr val="192954"/>
                </a:solidFill>
                <a:latin typeface="Aileron Regular"/>
              </a:rPr>
              <a:t>dan</a:t>
            </a:r>
            <a:r>
              <a:rPr lang="en-US" sz="2087" spc="-64" dirty="0">
                <a:solidFill>
                  <a:srgbClr val="192954"/>
                </a:solidFill>
                <a:latin typeface="Aileron Regular"/>
              </a:rPr>
              <a:t> </a:t>
            </a:r>
            <a:r>
              <a:rPr lang="en-US" sz="2087" spc="-64" dirty="0" err="1">
                <a:solidFill>
                  <a:srgbClr val="192954"/>
                </a:solidFill>
                <a:latin typeface="Aileron Regular"/>
              </a:rPr>
              <a:t>tidak</a:t>
            </a:r>
            <a:r>
              <a:rPr lang="en-US" sz="2087" spc="-64" dirty="0">
                <a:solidFill>
                  <a:srgbClr val="192954"/>
                </a:solidFill>
                <a:latin typeface="Aileron Regular"/>
              </a:rPr>
              <a:t> </a:t>
            </a:r>
            <a:r>
              <a:rPr lang="en-US" sz="2087" spc="-64" dirty="0" err="1">
                <a:solidFill>
                  <a:srgbClr val="192954"/>
                </a:solidFill>
                <a:latin typeface="Aileron Regular"/>
              </a:rPr>
              <a:t>jarang</a:t>
            </a:r>
            <a:r>
              <a:rPr lang="en-US" sz="2087" spc="-64" dirty="0">
                <a:solidFill>
                  <a:srgbClr val="192954"/>
                </a:solidFill>
                <a:latin typeface="Aileron Regular"/>
              </a:rPr>
              <a:t> </a:t>
            </a:r>
            <a:r>
              <a:rPr lang="en-US" sz="2087" spc="-64" dirty="0" err="1">
                <a:solidFill>
                  <a:srgbClr val="192954"/>
                </a:solidFill>
                <a:latin typeface="Aileron Regular"/>
              </a:rPr>
              <a:t>dari</a:t>
            </a:r>
            <a:r>
              <a:rPr lang="en-US" sz="2087" spc="-64" dirty="0">
                <a:solidFill>
                  <a:srgbClr val="192954"/>
                </a:solidFill>
                <a:latin typeface="Aileron Regular"/>
              </a:rPr>
              <a:t> </a:t>
            </a:r>
            <a:r>
              <a:rPr lang="en-US" sz="2087" spc="-64" dirty="0" err="1">
                <a:solidFill>
                  <a:srgbClr val="192954"/>
                </a:solidFill>
                <a:latin typeface="Aileron Regular"/>
              </a:rPr>
              <a:t>petani</a:t>
            </a:r>
            <a:r>
              <a:rPr lang="en-US" sz="2087" spc="-64" dirty="0">
                <a:solidFill>
                  <a:srgbClr val="192954"/>
                </a:solidFill>
                <a:latin typeface="Aileron Regular"/>
              </a:rPr>
              <a:t> </a:t>
            </a:r>
            <a:r>
              <a:rPr lang="en-US" sz="2087" spc="-64" dirty="0" err="1">
                <a:solidFill>
                  <a:srgbClr val="192954"/>
                </a:solidFill>
                <a:latin typeface="Aileron Regular"/>
              </a:rPr>
              <a:t>memiliki</a:t>
            </a:r>
            <a:r>
              <a:rPr lang="en-US" sz="2087" spc="-64" dirty="0">
                <a:solidFill>
                  <a:srgbClr val="192954"/>
                </a:solidFill>
                <a:latin typeface="Aileron Regular"/>
              </a:rPr>
              <a:t> </a:t>
            </a:r>
            <a:r>
              <a:rPr lang="en-US" sz="2087" spc="-64" dirty="0" err="1">
                <a:solidFill>
                  <a:srgbClr val="192954"/>
                </a:solidFill>
                <a:latin typeface="Aileron Regular"/>
              </a:rPr>
              <a:t>rencana</a:t>
            </a:r>
            <a:r>
              <a:rPr lang="en-US" sz="2087" spc="-64" dirty="0">
                <a:solidFill>
                  <a:srgbClr val="192954"/>
                </a:solidFill>
                <a:latin typeface="Aileron Regular"/>
              </a:rPr>
              <a:t> </a:t>
            </a:r>
            <a:r>
              <a:rPr lang="en-US" sz="2087" spc="-64" dirty="0" err="1">
                <a:solidFill>
                  <a:srgbClr val="192954"/>
                </a:solidFill>
                <a:latin typeface="Aileron Regular"/>
              </a:rPr>
              <a:t>untuk</a:t>
            </a:r>
            <a:r>
              <a:rPr lang="en-US" sz="2087" spc="-64" dirty="0">
                <a:solidFill>
                  <a:srgbClr val="192954"/>
                </a:solidFill>
                <a:latin typeface="Aileron Regular"/>
              </a:rPr>
              <a:t> </a:t>
            </a:r>
            <a:r>
              <a:rPr lang="en-US" sz="2087" spc="-64" dirty="0" err="1">
                <a:solidFill>
                  <a:srgbClr val="192954"/>
                </a:solidFill>
                <a:latin typeface="Aileron Regular"/>
              </a:rPr>
              <a:t>memiliki</a:t>
            </a:r>
            <a:r>
              <a:rPr lang="en-US" sz="2087" spc="-64" dirty="0">
                <a:solidFill>
                  <a:srgbClr val="192954"/>
                </a:solidFill>
                <a:latin typeface="Aileron Regular"/>
              </a:rPr>
              <a:t> </a:t>
            </a:r>
            <a:r>
              <a:rPr lang="en-US" sz="2087" spc="-64" dirty="0" err="1">
                <a:solidFill>
                  <a:srgbClr val="192954"/>
                </a:solidFill>
                <a:latin typeface="Aileron Regular"/>
              </a:rPr>
              <a:t>alat</a:t>
            </a:r>
            <a:r>
              <a:rPr lang="en-US" sz="2087" spc="-64" dirty="0">
                <a:solidFill>
                  <a:srgbClr val="192954"/>
                </a:solidFill>
                <a:latin typeface="Aileron Regular"/>
              </a:rPr>
              <a:t> </a:t>
            </a:r>
            <a:r>
              <a:rPr lang="en-US" sz="2087" spc="-64" dirty="0" err="1">
                <a:solidFill>
                  <a:srgbClr val="192954"/>
                </a:solidFill>
                <a:latin typeface="Aileron Regular"/>
              </a:rPr>
              <a:t>tersebut</a:t>
            </a:r>
            <a:r>
              <a:rPr lang="en-US" sz="2087" spc="-64" dirty="0">
                <a:solidFill>
                  <a:srgbClr val="192954"/>
                </a:solidFill>
                <a:latin typeface="Aileron Regular"/>
              </a:rPr>
              <a:t>, </a:t>
            </a:r>
            <a:r>
              <a:rPr lang="en-US" sz="2087" spc="-64" dirty="0" err="1">
                <a:solidFill>
                  <a:srgbClr val="192954"/>
                </a:solidFill>
                <a:latin typeface="Aileron Regular"/>
              </a:rPr>
              <a:t>tetapi</a:t>
            </a:r>
            <a:r>
              <a:rPr lang="en-US" sz="2087" spc="-64" dirty="0">
                <a:solidFill>
                  <a:srgbClr val="192954"/>
                </a:solidFill>
                <a:latin typeface="Aileron Regular"/>
              </a:rPr>
              <a:t> </a:t>
            </a:r>
            <a:r>
              <a:rPr lang="en-US" sz="2087" spc="-64" dirty="0" err="1">
                <a:solidFill>
                  <a:srgbClr val="192954"/>
                </a:solidFill>
                <a:latin typeface="Aileron Regular"/>
              </a:rPr>
              <a:t>terkendala</a:t>
            </a:r>
            <a:r>
              <a:rPr lang="en-US" sz="2087" spc="-64" dirty="0">
                <a:solidFill>
                  <a:srgbClr val="192954"/>
                </a:solidFill>
                <a:latin typeface="Aileron Regular"/>
              </a:rPr>
              <a:t> </a:t>
            </a:r>
            <a:r>
              <a:rPr lang="en-US" sz="2087" spc="-64" dirty="0" err="1">
                <a:solidFill>
                  <a:srgbClr val="192954"/>
                </a:solidFill>
                <a:latin typeface="Aileron Regular"/>
              </a:rPr>
              <a:t>biaya</a:t>
            </a:r>
            <a:endParaRPr lang="en-US" sz="2087" spc="-64" dirty="0">
              <a:solidFill>
                <a:srgbClr val="192954"/>
              </a:solidFill>
              <a:latin typeface="Aileron Regular"/>
            </a:endParaRPr>
          </a:p>
        </p:txBody>
      </p:sp>
      <p:sp>
        <p:nvSpPr>
          <p:cNvPr id="10" name="TextBox 10"/>
          <p:cNvSpPr txBox="1"/>
          <p:nvPr/>
        </p:nvSpPr>
        <p:spPr>
          <a:xfrm>
            <a:off x="9488495" y="2907630"/>
            <a:ext cx="6297677" cy="623699"/>
          </a:xfrm>
          <a:prstGeom prst="rect">
            <a:avLst/>
          </a:prstGeom>
        </p:spPr>
        <p:txBody>
          <a:bodyPr lIns="0" tIns="0" rIns="0" bIns="0" rtlCol="0" anchor="t">
            <a:spAutoFit/>
          </a:bodyPr>
          <a:lstStyle/>
          <a:p>
            <a:pPr algn="just">
              <a:lnSpc>
                <a:spcPts val="5313"/>
              </a:lnSpc>
            </a:pPr>
            <a:r>
              <a:rPr lang="en-US" sz="3200" spc="227">
                <a:solidFill>
                  <a:srgbClr val="192954"/>
                </a:solidFill>
                <a:latin typeface="Aileron Heavy"/>
              </a:rPr>
              <a:t>ANALITYCAL </a:t>
            </a:r>
          </a:p>
        </p:txBody>
      </p:sp>
      <p:sp>
        <p:nvSpPr>
          <p:cNvPr id="11" name="TextBox 11"/>
          <p:cNvSpPr txBox="1"/>
          <p:nvPr/>
        </p:nvSpPr>
        <p:spPr>
          <a:xfrm>
            <a:off x="7696200" y="4137428"/>
            <a:ext cx="9498002" cy="4770537"/>
          </a:xfrm>
          <a:prstGeom prst="rect">
            <a:avLst/>
          </a:prstGeom>
        </p:spPr>
        <p:txBody>
          <a:bodyPr wrap="square" lIns="0" tIns="0" rIns="0" bIns="0" rtlCol="0" anchor="t">
            <a:spAutoFit/>
          </a:bodyPr>
          <a:lstStyle/>
          <a:p>
            <a:pPr marL="474979" lvl="1" indent="-237490" algn="just">
              <a:lnSpc>
                <a:spcPts val="3079"/>
              </a:lnSpc>
              <a:buFont typeface="Arial"/>
              <a:buChar char="•"/>
            </a:pPr>
            <a:r>
              <a:rPr lang="en-US" sz="2199" dirty="0" err="1">
                <a:solidFill>
                  <a:srgbClr val="192954"/>
                </a:solidFill>
                <a:latin typeface="Aileron Regular"/>
              </a:rPr>
              <a:t>Petani</a:t>
            </a:r>
            <a:r>
              <a:rPr lang="en-US" sz="2199" dirty="0">
                <a:solidFill>
                  <a:srgbClr val="192954"/>
                </a:solidFill>
                <a:latin typeface="Aileron Regular"/>
              </a:rPr>
              <a:t> </a:t>
            </a:r>
            <a:r>
              <a:rPr lang="en-US" sz="2199" dirty="0" err="1">
                <a:solidFill>
                  <a:srgbClr val="192954"/>
                </a:solidFill>
                <a:latin typeface="Aileron Regular"/>
              </a:rPr>
              <a:t>melalui</a:t>
            </a:r>
            <a:r>
              <a:rPr lang="en-US" sz="2199" dirty="0">
                <a:solidFill>
                  <a:srgbClr val="192954"/>
                </a:solidFill>
                <a:latin typeface="Aileron Regular"/>
              </a:rPr>
              <a:t> proses yang </a:t>
            </a:r>
            <a:r>
              <a:rPr lang="en-US" sz="2199" dirty="0" err="1">
                <a:solidFill>
                  <a:srgbClr val="192954"/>
                </a:solidFill>
                <a:latin typeface="Aileron Regular"/>
              </a:rPr>
              <a:t>panjang</a:t>
            </a:r>
            <a:r>
              <a:rPr lang="en-US" sz="2199" dirty="0">
                <a:solidFill>
                  <a:srgbClr val="192954"/>
                </a:solidFill>
                <a:latin typeface="Aileron Regular"/>
              </a:rPr>
              <a:t> </a:t>
            </a:r>
            <a:r>
              <a:rPr lang="en-US" sz="2199" dirty="0" err="1">
                <a:solidFill>
                  <a:srgbClr val="192954"/>
                </a:solidFill>
                <a:latin typeface="Aileron Regular"/>
              </a:rPr>
              <a:t>saat</a:t>
            </a:r>
            <a:r>
              <a:rPr lang="en-US" sz="2199" dirty="0">
                <a:solidFill>
                  <a:srgbClr val="192954"/>
                </a:solidFill>
                <a:latin typeface="Aileron Regular"/>
              </a:rPr>
              <a:t> </a:t>
            </a:r>
            <a:r>
              <a:rPr lang="en-US" sz="2199" dirty="0" err="1">
                <a:solidFill>
                  <a:srgbClr val="192954"/>
                </a:solidFill>
                <a:latin typeface="Aileron Regular"/>
              </a:rPr>
              <a:t>memutuskan</a:t>
            </a:r>
            <a:r>
              <a:rPr lang="en-US" sz="2199" dirty="0">
                <a:solidFill>
                  <a:srgbClr val="192954"/>
                </a:solidFill>
                <a:latin typeface="Aileron Regular"/>
              </a:rPr>
              <a:t> </a:t>
            </a:r>
            <a:r>
              <a:rPr lang="en-US" sz="2199" dirty="0" err="1">
                <a:solidFill>
                  <a:srgbClr val="192954"/>
                </a:solidFill>
                <a:latin typeface="Aileron Regular"/>
              </a:rPr>
              <a:t>untuk</a:t>
            </a:r>
            <a:r>
              <a:rPr lang="en-US" sz="2199" dirty="0">
                <a:solidFill>
                  <a:srgbClr val="192954"/>
                </a:solidFill>
                <a:latin typeface="Aileron Regular"/>
              </a:rPr>
              <a:t> </a:t>
            </a:r>
            <a:r>
              <a:rPr lang="en-US" sz="2199" dirty="0" err="1">
                <a:solidFill>
                  <a:srgbClr val="192954"/>
                </a:solidFill>
                <a:latin typeface="Aileron Regular"/>
              </a:rPr>
              <a:t>menggunakan</a:t>
            </a:r>
            <a:r>
              <a:rPr lang="en-US" sz="2199" dirty="0">
                <a:solidFill>
                  <a:srgbClr val="192954"/>
                </a:solidFill>
                <a:latin typeface="Aileron Regular"/>
              </a:rPr>
              <a:t> </a:t>
            </a:r>
            <a:r>
              <a:rPr lang="en-US" sz="2199" dirty="0" err="1">
                <a:solidFill>
                  <a:srgbClr val="192954"/>
                </a:solidFill>
                <a:latin typeface="Aileron Regular"/>
              </a:rPr>
              <a:t>teknologi</a:t>
            </a:r>
            <a:r>
              <a:rPr lang="en-US" sz="2199" dirty="0">
                <a:solidFill>
                  <a:srgbClr val="192954"/>
                </a:solidFill>
                <a:latin typeface="Aileron Regular"/>
              </a:rPr>
              <a:t> </a:t>
            </a:r>
            <a:r>
              <a:rPr lang="en-US" sz="2199" dirty="0" err="1">
                <a:solidFill>
                  <a:srgbClr val="192954"/>
                </a:solidFill>
                <a:latin typeface="Aileron Regular"/>
              </a:rPr>
              <a:t>pertanian</a:t>
            </a:r>
            <a:r>
              <a:rPr lang="en-US" sz="2199" dirty="0">
                <a:solidFill>
                  <a:srgbClr val="192954"/>
                </a:solidFill>
                <a:latin typeface="Aileron Regular"/>
              </a:rPr>
              <a:t> </a:t>
            </a:r>
          </a:p>
          <a:p>
            <a:pPr marL="474979" lvl="1" indent="-237490" algn="just">
              <a:lnSpc>
                <a:spcPts val="3079"/>
              </a:lnSpc>
              <a:buFont typeface="Arial"/>
              <a:buChar char="•"/>
            </a:pPr>
            <a:r>
              <a:rPr lang="en-US" sz="2199" dirty="0" err="1">
                <a:solidFill>
                  <a:srgbClr val="192954"/>
                </a:solidFill>
                <a:latin typeface="Aileron Regular"/>
              </a:rPr>
              <a:t>Mempertimbangkan</a:t>
            </a:r>
            <a:r>
              <a:rPr lang="en-US" sz="2199" dirty="0">
                <a:solidFill>
                  <a:srgbClr val="192954"/>
                </a:solidFill>
                <a:latin typeface="Aileron Regular"/>
              </a:rPr>
              <a:t> </a:t>
            </a:r>
            <a:r>
              <a:rPr lang="en-US" sz="2199" dirty="0" err="1">
                <a:solidFill>
                  <a:srgbClr val="192954"/>
                </a:solidFill>
                <a:latin typeface="Aileron Regular"/>
              </a:rPr>
              <a:t>pilihan</a:t>
            </a:r>
            <a:r>
              <a:rPr lang="en-US" sz="2199" dirty="0">
                <a:solidFill>
                  <a:srgbClr val="192954"/>
                </a:solidFill>
                <a:latin typeface="Aileron Regular"/>
              </a:rPr>
              <a:t> </a:t>
            </a:r>
            <a:r>
              <a:rPr lang="en-US" sz="2199" dirty="0" err="1">
                <a:solidFill>
                  <a:srgbClr val="192954"/>
                </a:solidFill>
                <a:latin typeface="Aileron Regular"/>
              </a:rPr>
              <a:t>alternatif</a:t>
            </a:r>
            <a:r>
              <a:rPr lang="en-US" sz="2199" dirty="0">
                <a:solidFill>
                  <a:srgbClr val="192954"/>
                </a:solidFill>
                <a:latin typeface="Aileron Regular"/>
              </a:rPr>
              <a:t> </a:t>
            </a:r>
            <a:r>
              <a:rPr lang="en-US" sz="2199" dirty="0" err="1">
                <a:solidFill>
                  <a:srgbClr val="192954"/>
                </a:solidFill>
                <a:latin typeface="Aileron Regular"/>
              </a:rPr>
              <a:t>dalam</a:t>
            </a:r>
            <a:r>
              <a:rPr lang="en-US" sz="2199" dirty="0">
                <a:solidFill>
                  <a:srgbClr val="192954"/>
                </a:solidFill>
                <a:latin typeface="Aileron Regular"/>
              </a:rPr>
              <a:t> </a:t>
            </a:r>
            <a:r>
              <a:rPr lang="en-US" sz="2199" dirty="0" err="1">
                <a:solidFill>
                  <a:srgbClr val="192954"/>
                </a:solidFill>
                <a:latin typeface="Aileron Regular"/>
              </a:rPr>
              <a:t>mengambil</a:t>
            </a:r>
            <a:r>
              <a:rPr lang="en-US" sz="2199" dirty="0">
                <a:solidFill>
                  <a:srgbClr val="192954"/>
                </a:solidFill>
                <a:latin typeface="Aileron Regular"/>
              </a:rPr>
              <a:t> </a:t>
            </a:r>
            <a:r>
              <a:rPr lang="en-US" sz="2199" dirty="0" err="1">
                <a:solidFill>
                  <a:srgbClr val="192954"/>
                </a:solidFill>
                <a:latin typeface="Aileron Regular"/>
              </a:rPr>
              <a:t>keputusan</a:t>
            </a:r>
            <a:r>
              <a:rPr lang="en-US" sz="2199" dirty="0">
                <a:solidFill>
                  <a:srgbClr val="192954"/>
                </a:solidFill>
                <a:latin typeface="Aileron Regular"/>
              </a:rPr>
              <a:t>, </a:t>
            </a:r>
            <a:r>
              <a:rPr lang="en-US" sz="2199" dirty="0" err="1">
                <a:solidFill>
                  <a:srgbClr val="192954"/>
                </a:solidFill>
                <a:latin typeface="Aileron Regular"/>
              </a:rPr>
              <a:t>seperti</a:t>
            </a:r>
            <a:r>
              <a:rPr lang="en-US" sz="2199" dirty="0">
                <a:solidFill>
                  <a:srgbClr val="192954"/>
                </a:solidFill>
                <a:latin typeface="Aileron Regular"/>
              </a:rPr>
              <a:t> : </a:t>
            </a:r>
            <a:r>
              <a:rPr lang="en-US" sz="2199" dirty="0" err="1">
                <a:solidFill>
                  <a:srgbClr val="192954"/>
                </a:solidFill>
                <a:latin typeface="Aileron Regular"/>
              </a:rPr>
              <a:t>meminjam</a:t>
            </a:r>
            <a:r>
              <a:rPr lang="en-US" sz="2199" dirty="0">
                <a:solidFill>
                  <a:srgbClr val="192954"/>
                </a:solidFill>
                <a:latin typeface="Aileron Regular"/>
              </a:rPr>
              <a:t> </a:t>
            </a:r>
            <a:r>
              <a:rPr lang="en-US" sz="2199" dirty="0" err="1">
                <a:solidFill>
                  <a:srgbClr val="192954"/>
                </a:solidFill>
                <a:latin typeface="Aileron Regular"/>
              </a:rPr>
              <a:t>alat</a:t>
            </a:r>
            <a:r>
              <a:rPr lang="en-US" sz="2199" dirty="0">
                <a:solidFill>
                  <a:srgbClr val="192954"/>
                </a:solidFill>
                <a:latin typeface="Aileron Regular"/>
              </a:rPr>
              <a:t> di </a:t>
            </a:r>
            <a:r>
              <a:rPr lang="en-US" sz="2199" dirty="0" err="1">
                <a:solidFill>
                  <a:srgbClr val="192954"/>
                </a:solidFill>
                <a:latin typeface="Aileron Regular"/>
              </a:rPr>
              <a:t>pabrik</a:t>
            </a:r>
            <a:r>
              <a:rPr lang="en-US" sz="2199" dirty="0">
                <a:solidFill>
                  <a:srgbClr val="192954"/>
                </a:solidFill>
                <a:latin typeface="Aileron Regular"/>
              </a:rPr>
              <a:t> </a:t>
            </a:r>
            <a:r>
              <a:rPr lang="en-US" sz="2199" dirty="0" err="1">
                <a:solidFill>
                  <a:srgbClr val="192954"/>
                </a:solidFill>
                <a:latin typeface="Aileron Regular"/>
              </a:rPr>
              <a:t>gula</a:t>
            </a:r>
            <a:r>
              <a:rPr lang="en-US" sz="2199" dirty="0">
                <a:solidFill>
                  <a:srgbClr val="192954"/>
                </a:solidFill>
                <a:latin typeface="Aileron Regular"/>
              </a:rPr>
              <a:t>, </a:t>
            </a:r>
            <a:r>
              <a:rPr lang="en-US" sz="2199" dirty="0" err="1">
                <a:solidFill>
                  <a:srgbClr val="192954"/>
                </a:solidFill>
                <a:latin typeface="Aileron Regular"/>
              </a:rPr>
              <a:t>atau</a:t>
            </a:r>
            <a:r>
              <a:rPr lang="en-US" sz="2199" dirty="0">
                <a:solidFill>
                  <a:srgbClr val="192954"/>
                </a:solidFill>
                <a:latin typeface="Aileron Regular"/>
              </a:rPr>
              <a:t> di brigade</a:t>
            </a:r>
          </a:p>
          <a:p>
            <a:pPr marL="474979" lvl="1" indent="-237490" algn="just">
              <a:lnSpc>
                <a:spcPts val="3079"/>
              </a:lnSpc>
              <a:buFont typeface="Arial"/>
              <a:buChar char="•"/>
            </a:pPr>
            <a:r>
              <a:rPr lang="en-US" sz="2199" dirty="0" err="1">
                <a:solidFill>
                  <a:srgbClr val="192954"/>
                </a:solidFill>
                <a:latin typeface="Aileron Regular"/>
              </a:rPr>
              <a:t>Berinisiatif</a:t>
            </a:r>
            <a:r>
              <a:rPr lang="en-US" sz="2199" dirty="0">
                <a:solidFill>
                  <a:srgbClr val="192954"/>
                </a:solidFill>
                <a:latin typeface="Aileron Regular"/>
              </a:rPr>
              <a:t> </a:t>
            </a:r>
            <a:r>
              <a:rPr lang="en-US" sz="2199" dirty="0" err="1">
                <a:solidFill>
                  <a:srgbClr val="192954"/>
                </a:solidFill>
                <a:latin typeface="Aileron Regular"/>
              </a:rPr>
              <a:t>dan</a:t>
            </a:r>
            <a:r>
              <a:rPr lang="en-US" sz="2199" dirty="0">
                <a:solidFill>
                  <a:srgbClr val="192954"/>
                </a:solidFill>
                <a:latin typeface="Aileron Regular"/>
              </a:rPr>
              <a:t> </a:t>
            </a:r>
            <a:r>
              <a:rPr lang="en-US" sz="2199" dirty="0" err="1">
                <a:solidFill>
                  <a:srgbClr val="192954"/>
                </a:solidFill>
                <a:latin typeface="Aileron Regular"/>
              </a:rPr>
              <a:t>inovatif</a:t>
            </a:r>
            <a:r>
              <a:rPr lang="en-US" sz="2199" dirty="0">
                <a:solidFill>
                  <a:srgbClr val="192954"/>
                </a:solidFill>
                <a:latin typeface="Aileron Regular"/>
              </a:rPr>
              <a:t>, </a:t>
            </a:r>
            <a:r>
              <a:rPr lang="en-US" sz="2199" dirty="0" err="1">
                <a:solidFill>
                  <a:srgbClr val="192954"/>
                </a:solidFill>
                <a:latin typeface="Aileron Regular"/>
              </a:rPr>
              <a:t>seperti</a:t>
            </a:r>
            <a:r>
              <a:rPr lang="en-US" sz="2199" dirty="0">
                <a:solidFill>
                  <a:srgbClr val="192954"/>
                </a:solidFill>
                <a:latin typeface="Aileron Regular"/>
              </a:rPr>
              <a:t> </a:t>
            </a:r>
            <a:r>
              <a:rPr lang="en-US" sz="2199" dirty="0" err="1">
                <a:solidFill>
                  <a:srgbClr val="192954"/>
                </a:solidFill>
                <a:latin typeface="Aileron Regular"/>
              </a:rPr>
              <a:t>ketika</a:t>
            </a:r>
            <a:r>
              <a:rPr lang="en-US" sz="2199" dirty="0">
                <a:solidFill>
                  <a:srgbClr val="192954"/>
                </a:solidFill>
                <a:latin typeface="Aileron Regular"/>
              </a:rPr>
              <a:t> </a:t>
            </a:r>
            <a:r>
              <a:rPr lang="en-US" sz="2199" dirty="0" err="1">
                <a:solidFill>
                  <a:srgbClr val="192954"/>
                </a:solidFill>
                <a:latin typeface="Aileron Regular"/>
              </a:rPr>
              <a:t>memutuskan</a:t>
            </a:r>
            <a:r>
              <a:rPr lang="en-US" sz="2199" dirty="0">
                <a:solidFill>
                  <a:srgbClr val="192954"/>
                </a:solidFill>
                <a:latin typeface="Aileron Regular"/>
              </a:rPr>
              <a:t> </a:t>
            </a:r>
            <a:r>
              <a:rPr lang="en-US" sz="2199" dirty="0" err="1">
                <a:solidFill>
                  <a:srgbClr val="192954"/>
                </a:solidFill>
                <a:latin typeface="Aileron Regular"/>
              </a:rPr>
              <a:t>untuk</a:t>
            </a:r>
            <a:r>
              <a:rPr lang="en-US" sz="2199" dirty="0">
                <a:solidFill>
                  <a:srgbClr val="192954"/>
                </a:solidFill>
                <a:latin typeface="Aileron Regular"/>
              </a:rPr>
              <a:t> </a:t>
            </a:r>
            <a:r>
              <a:rPr lang="en-US" sz="2199" dirty="0" err="1">
                <a:solidFill>
                  <a:srgbClr val="192954"/>
                </a:solidFill>
                <a:latin typeface="Aileron Regular"/>
              </a:rPr>
              <a:t>menggunakan</a:t>
            </a:r>
            <a:r>
              <a:rPr lang="en-US" sz="2199" dirty="0">
                <a:solidFill>
                  <a:srgbClr val="192954"/>
                </a:solidFill>
                <a:latin typeface="Aileron Regular"/>
              </a:rPr>
              <a:t> </a:t>
            </a:r>
            <a:r>
              <a:rPr lang="en-US" sz="2199" dirty="0" err="1">
                <a:solidFill>
                  <a:srgbClr val="192954"/>
                </a:solidFill>
                <a:latin typeface="Aileron Regular"/>
              </a:rPr>
              <a:t>tenaga</a:t>
            </a:r>
            <a:r>
              <a:rPr lang="en-US" sz="2199" dirty="0">
                <a:solidFill>
                  <a:srgbClr val="192954"/>
                </a:solidFill>
                <a:latin typeface="Aileron Regular"/>
              </a:rPr>
              <a:t> manual, </a:t>
            </a:r>
            <a:r>
              <a:rPr lang="en-US" sz="2199" dirty="0" err="1">
                <a:solidFill>
                  <a:srgbClr val="192954"/>
                </a:solidFill>
                <a:latin typeface="Aileron Regular"/>
              </a:rPr>
              <a:t>petani</a:t>
            </a:r>
            <a:r>
              <a:rPr lang="en-US" sz="2199" dirty="0">
                <a:solidFill>
                  <a:srgbClr val="192954"/>
                </a:solidFill>
                <a:latin typeface="Aileron Regular"/>
              </a:rPr>
              <a:t> </a:t>
            </a:r>
            <a:r>
              <a:rPr lang="en-US" sz="2199" dirty="0" err="1">
                <a:solidFill>
                  <a:srgbClr val="192954"/>
                </a:solidFill>
                <a:latin typeface="Aileron Regular"/>
              </a:rPr>
              <a:t>tebu</a:t>
            </a:r>
            <a:r>
              <a:rPr lang="en-US" sz="2199" dirty="0">
                <a:solidFill>
                  <a:srgbClr val="192954"/>
                </a:solidFill>
                <a:latin typeface="Aileron Regular"/>
              </a:rPr>
              <a:t> </a:t>
            </a:r>
            <a:r>
              <a:rPr lang="en-US" sz="2199" dirty="0" err="1">
                <a:solidFill>
                  <a:srgbClr val="192954"/>
                </a:solidFill>
                <a:latin typeface="Aileron Regular"/>
              </a:rPr>
              <a:t>mencari</a:t>
            </a:r>
            <a:r>
              <a:rPr lang="en-US" sz="2199" dirty="0">
                <a:solidFill>
                  <a:srgbClr val="192954"/>
                </a:solidFill>
                <a:latin typeface="Aileron Regular"/>
              </a:rPr>
              <a:t> </a:t>
            </a:r>
            <a:r>
              <a:rPr lang="en-US" sz="2199" dirty="0" err="1">
                <a:solidFill>
                  <a:srgbClr val="192954"/>
                </a:solidFill>
                <a:latin typeface="Aileron Regular"/>
              </a:rPr>
              <a:t>tenaga</a:t>
            </a:r>
            <a:r>
              <a:rPr lang="en-US" sz="2199" dirty="0">
                <a:solidFill>
                  <a:srgbClr val="192954"/>
                </a:solidFill>
                <a:latin typeface="Aileron Regular"/>
              </a:rPr>
              <a:t> </a:t>
            </a:r>
            <a:r>
              <a:rPr lang="en-US" sz="2199" dirty="0" err="1">
                <a:solidFill>
                  <a:srgbClr val="192954"/>
                </a:solidFill>
                <a:latin typeface="Aileron Regular"/>
              </a:rPr>
              <a:t>kerja</a:t>
            </a:r>
            <a:r>
              <a:rPr lang="en-US" sz="2199" dirty="0">
                <a:solidFill>
                  <a:srgbClr val="192954"/>
                </a:solidFill>
                <a:latin typeface="Aileron Regular"/>
              </a:rPr>
              <a:t> di </a:t>
            </a:r>
            <a:r>
              <a:rPr lang="en-US" sz="2199" dirty="0" err="1">
                <a:solidFill>
                  <a:srgbClr val="192954"/>
                </a:solidFill>
                <a:latin typeface="Aileron Regular"/>
              </a:rPr>
              <a:t>luar</a:t>
            </a:r>
            <a:r>
              <a:rPr lang="en-US" sz="2199" dirty="0">
                <a:solidFill>
                  <a:srgbClr val="192954"/>
                </a:solidFill>
                <a:latin typeface="Aileron Regular"/>
              </a:rPr>
              <a:t> </a:t>
            </a:r>
            <a:r>
              <a:rPr lang="en-US" sz="2199" dirty="0" err="1">
                <a:solidFill>
                  <a:srgbClr val="192954"/>
                </a:solidFill>
                <a:latin typeface="Aileron Regular"/>
              </a:rPr>
              <a:t>masago</a:t>
            </a:r>
            <a:r>
              <a:rPr lang="en-US" sz="2199" dirty="0">
                <a:solidFill>
                  <a:srgbClr val="192954"/>
                </a:solidFill>
                <a:latin typeface="Aileron Regular"/>
              </a:rPr>
              <a:t> </a:t>
            </a:r>
            <a:r>
              <a:rPr lang="en-US" sz="2199" dirty="0" err="1">
                <a:solidFill>
                  <a:srgbClr val="192954"/>
                </a:solidFill>
                <a:latin typeface="Aileron Regular"/>
              </a:rPr>
              <a:t>karena</a:t>
            </a:r>
            <a:r>
              <a:rPr lang="en-US" sz="2199" dirty="0">
                <a:solidFill>
                  <a:srgbClr val="192954"/>
                </a:solidFill>
                <a:latin typeface="Aileron Regular"/>
              </a:rPr>
              <a:t> </a:t>
            </a:r>
            <a:r>
              <a:rPr lang="en-US" sz="2199" dirty="0" err="1">
                <a:solidFill>
                  <a:srgbClr val="192954"/>
                </a:solidFill>
                <a:latin typeface="Aileron Regular"/>
              </a:rPr>
              <a:t>mengharapkan</a:t>
            </a:r>
            <a:r>
              <a:rPr lang="en-US" sz="2199" dirty="0">
                <a:solidFill>
                  <a:srgbClr val="192954"/>
                </a:solidFill>
                <a:latin typeface="Aileron Regular"/>
              </a:rPr>
              <a:t> orang-orang </a:t>
            </a:r>
            <a:r>
              <a:rPr lang="en-US" sz="2199" dirty="0" err="1">
                <a:solidFill>
                  <a:srgbClr val="192954"/>
                </a:solidFill>
                <a:latin typeface="Aileron Regular"/>
              </a:rPr>
              <a:t>lokal</a:t>
            </a:r>
            <a:r>
              <a:rPr lang="en-US" sz="2199" dirty="0">
                <a:solidFill>
                  <a:srgbClr val="192954"/>
                </a:solidFill>
                <a:latin typeface="Aileron Regular"/>
              </a:rPr>
              <a:t> di </a:t>
            </a:r>
            <a:r>
              <a:rPr lang="en-US" sz="2199" dirty="0" err="1">
                <a:solidFill>
                  <a:srgbClr val="192954"/>
                </a:solidFill>
                <a:latin typeface="Aileron Regular"/>
              </a:rPr>
              <a:t>Desa</a:t>
            </a:r>
            <a:r>
              <a:rPr lang="en-US" sz="2199" dirty="0">
                <a:solidFill>
                  <a:srgbClr val="192954"/>
                </a:solidFill>
                <a:latin typeface="Aileron Regular"/>
              </a:rPr>
              <a:t> </a:t>
            </a:r>
            <a:r>
              <a:rPr lang="en-US" sz="2199" dirty="0" err="1">
                <a:solidFill>
                  <a:srgbClr val="192954"/>
                </a:solidFill>
                <a:latin typeface="Aileron Regular"/>
              </a:rPr>
              <a:t>Masago</a:t>
            </a:r>
            <a:r>
              <a:rPr lang="en-US" sz="2199" dirty="0">
                <a:solidFill>
                  <a:srgbClr val="192954"/>
                </a:solidFill>
                <a:latin typeface="Aileron Regular"/>
              </a:rPr>
              <a:t> </a:t>
            </a:r>
            <a:r>
              <a:rPr lang="en-US" sz="2199" dirty="0" err="1">
                <a:solidFill>
                  <a:srgbClr val="192954"/>
                </a:solidFill>
                <a:latin typeface="Aileron Regular"/>
              </a:rPr>
              <a:t>dianggap</a:t>
            </a:r>
            <a:r>
              <a:rPr lang="en-US" sz="2199" dirty="0">
                <a:solidFill>
                  <a:srgbClr val="192954"/>
                </a:solidFill>
                <a:latin typeface="Aileron Regular"/>
              </a:rPr>
              <a:t> </a:t>
            </a:r>
            <a:r>
              <a:rPr lang="en-US" sz="2199" dirty="0" err="1">
                <a:solidFill>
                  <a:srgbClr val="192954"/>
                </a:solidFill>
                <a:latin typeface="Aileron Regular"/>
              </a:rPr>
              <a:t>tidak</a:t>
            </a:r>
            <a:r>
              <a:rPr lang="en-US" sz="2199" dirty="0">
                <a:solidFill>
                  <a:srgbClr val="192954"/>
                </a:solidFill>
                <a:latin typeface="Aileron Regular"/>
              </a:rPr>
              <a:t> </a:t>
            </a:r>
            <a:r>
              <a:rPr lang="en-US" sz="2199" dirty="0" err="1">
                <a:solidFill>
                  <a:srgbClr val="192954"/>
                </a:solidFill>
                <a:latin typeface="Aileron Regular"/>
              </a:rPr>
              <a:t>cukup</a:t>
            </a:r>
            <a:r>
              <a:rPr lang="en-US" sz="2199" dirty="0">
                <a:solidFill>
                  <a:srgbClr val="192954"/>
                </a:solidFill>
                <a:latin typeface="Aileron Regular"/>
              </a:rPr>
              <a:t>.</a:t>
            </a:r>
          </a:p>
          <a:p>
            <a:pPr marL="474979" lvl="1" indent="-237490" algn="just">
              <a:lnSpc>
                <a:spcPts val="3079"/>
              </a:lnSpc>
              <a:buFont typeface="Arial"/>
              <a:buChar char="•"/>
            </a:pPr>
            <a:r>
              <a:rPr lang="en-US" sz="2199" dirty="0" err="1">
                <a:solidFill>
                  <a:srgbClr val="192954"/>
                </a:solidFill>
                <a:latin typeface="Aileron Regular"/>
              </a:rPr>
              <a:t>Memilih</a:t>
            </a:r>
            <a:r>
              <a:rPr lang="en-US" sz="2199" dirty="0">
                <a:solidFill>
                  <a:srgbClr val="192954"/>
                </a:solidFill>
                <a:latin typeface="Aileron Regular"/>
              </a:rPr>
              <a:t> </a:t>
            </a:r>
            <a:r>
              <a:rPr lang="en-US" sz="2199" dirty="0" err="1">
                <a:solidFill>
                  <a:srgbClr val="192954"/>
                </a:solidFill>
                <a:latin typeface="Aileron Regular"/>
              </a:rPr>
              <a:t>keputusan</a:t>
            </a:r>
            <a:r>
              <a:rPr lang="en-US" sz="2199" dirty="0">
                <a:solidFill>
                  <a:srgbClr val="192954"/>
                </a:solidFill>
                <a:latin typeface="Aileron Regular"/>
              </a:rPr>
              <a:t> yang </a:t>
            </a:r>
            <a:r>
              <a:rPr lang="en-US" sz="2199" dirty="0" err="1">
                <a:solidFill>
                  <a:srgbClr val="192954"/>
                </a:solidFill>
                <a:latin typeface="Aileron Regular"/>
              </a:rPr>
              <a:t>terbaik</a:t>
            </a:r>
            <a:r>
              <a:rPr lang="en-US" sz="2199" dirty="0">
                <a:solidFill>
                  <a:srgbClr val="192954"/>
                </a:solidFill>
                <a:latin typeface="Aileron Regular"/>
              </a:rPr>
              <a:t> di </a:t>
            </a:r>
            <a:r>
              <a:rPr lang="en-US" sz="2199" dirty="0" err="1">
                <a:solidFill>
                  <a:srgbClr val="192954"/>
                </a:solidFill>
                <a:latin typeface="Aileron Regular"/>
              </a:rPr>
              <a:t>antara</a:t>
            </a:r>
            <a:r>
              <a:rPr lang="en-US" sz="2199" dirty="0">
                <a:solidFill>
                  <a:srgbClr val="192954"/>
                </a:solidFill>
                <a:latin typeface="Aileron Regular"/>
              </a:rPr>
              <a:t> </a:t>
            </a:r>
            <a:r>
              <a:rPr lang="en-US" sz="2199" dirty="0" err="1">
                <a:solidFill>
                  <a:srgbClr val="192954"/>
                </a:solidFill>
                <a:latin typeface="Aileron Regular"/>
              </a:rPr>
              <a:t>pilihan</a:t>
            </a:r>
            <a:r>
              <a:rPr lang="en-US" sz="2199" dirty="0">
                <a:solidFill>
                  <a:srgbClr val="192954"/>
                </a:solidFill>
                <a:latin typeface="Aileron Regular"/>
              </a:rPr>
              <a:t> yang </a:t>
            </a:r>
            <a:r>
              <a:rPr lang="en-US" sz="2199" dirty="0" err="1">
                <a:solidFill>
                  <a:srgbClr val="192954"/>
                </a:solidFill>
                <a:latin typeface="Aileron Regular"/>
              </a:rPr>
              <a:t>tersedia</a:t>
            </a:r>
            <a:r>
              <a:rPr lang="en-US" sz="2199" dirty="0">
                <a:solidFill>
                  <a:srgbClr val="192954"/>
                </a:solidFill>
                <a:latin typeface="Aileron Regular"/>
              </a:rPr>
              <a:t>, </a:t>
            </a:r>
            <a:r>
              <a:rPr lang="en-US" sz="2199" dirty="0" err="1">
                <a:solidFill>
                  <a:srgbClr val="192954"/>
                </a:solidFill>
                <a:latin typeface="Aileron Regular"/>
              </a:rPr>
              <a:t>seperti</a:t>
            </a:r>
            <a:r>
              <a:rPr lang="en-US" sz="2199" dirty="0">
                <a:solidFill>
                  <a:srgbClr val="192954"/>
                </a:solidFill>
                <a:latin typeface="Aileron Regular"/>
              </a:rPr>
              <a:t>: </a:t>
            </a:r>
            <a:r>
              <a:rPr lang="en-US" sz="2199" dirty="0" err="1">
                <a:solidFill>
                  <a:srgbClr val="192954"/>
                </a:solidFill>
                <a:latin typeface="Aileron Regular"/>
              </a:rPr>
              <a:t>memutuskan</a:t>
            </a:r>
            <a:r>
              <a:rPr lang="en-US" sz="2199" dirty="0">
                <a:solidFill>
                  <a:srgbClr val="192954"/>
                </a:solidFill>
                <a:latin typeface="Aileron Regular"/>
              </a:rPr>
              <a:t> </a:t>
            </a:r>
            <a:r>
              <a:rPr lang="en-US" sz="2199" dirty="0" err="1">
                <a:solidFill>
                  <a:srgbClr val="192954"/>
                </a:solidFill>
                <a:latin typeface="Aileron Regular"/>
              </a:rPr>
              <a:t>menggunakan</a:t>
            </a:r>
            <a:r>
              <a:rPr lang="en-US" sz="2199" dirty="0">
                <a:solidFill>
                  <a:srgbClr val="192954"/>
                </a:solidFill>
                <a:latin typeface="Aileron Regular"/>
              </a:rPr>
              <a:t> </a:t>
            </a:r>
            <a:r>
              <a:rPr lang="en-US" sz="2199" dirty="0" err="1">
                <a:solidFill>
                  <a:srgbClr val="192954"/>
                </a:solidFill>
                <a:latin typeface="Aileron Regular"/>
              </a:rPr>
              <a:t>alat</a:t>
            </a:r>
            <a:r>
              <a:rPr lang="en-US" sz="2199" dirty="0">
                <a:solidFill>
                  <a:srgbClr val="192954"/>
                </a:solidFill>
                <a:latin typeface="Aileron Regular"/>
              </a:rPr>
              <a:t> </a:t>
            </a:r>
            <a:r>
              <a:rPr lang="en-US" sz="2199" dirty="0" err="1">
                <a:solidFill>
                  <a:srgbClr val="192954"/>
                </a:solidFill>
                <a:latin typeface="Aileron Regular"/>
              </a:rPr>
              <a:t>pertanian</a:t>
            </a:r>
            <a:r>
              <a:rPr lang="en-US" sz="2199" dirty="0">
                <a:solidFill>
                  <a:srgbClr val="192954"/>
                </a:solidFill>
                <a:latin typeface="Aileron Regular"/>
              </a:rPr>
              <a:t> </a:t>
            </a:r>
            <a:r>
              <a:rPr lang="en-US" sz="2199" dirty="0" err="1">
                <a:solidFill>
                  <a:srgbClr val="192954"/>
                </a:solidFill>
                <a:latin typeface="Aileron Regular"/>
              </a:rPr>
              <a:t>saat</a:t>
            </a:r>
            <a:r>
              <a:rPr lang="en-US" sz="2199" dirty="0">
                <a:solidFill>
                  <a:srgbClr val="192954"/>
                </a:solidFill>
                <a:latin typeface="Aileron Regular"/>
              </a:rPr>
              <a:t> </a:t>
            </a:r>
            <a:r>
              <a:rPr lang="en-US" sz="2199" dirty="0" err="1">
                <a:solidFill>
                  <a:srgbClr val="192954"/>
                </a:solidFill>
                <a:latin typeface="Aileron Regular"/>
              </a:rPr>
              <a:t>menanam</a:t>
            </a:r>
            <a:r>
              <a:rPr lang="en-US" sz="2199" dirty="0">
                <a:solidFill>
                  <a:srgbClr val="192954"/>
                </a:solidFill>
                <a:latin typeface="Aileron Regular"/>
              </a:rPr>
              <a:t> </a:t>
            </a:r>
            <a:r>
              <a:rPr lang="en-US" sz="2199" dirty="0" err="1">
                <a:solidFill>
                  <a:srgbClr val="192954"/>
                </a:solidFill>
                <a:latin typeface="Aileron Regular"/>
              </a:rPr>
              <a:t>karena</a:t>
            </a:r>
            <a:r>
              <a:rPr lang="en-US" sz="2199" dirty="0">
                <a:solidFill>
                  <a:srgbClr val="192954"/>
                </a:solidFill>
                <a:latin typeface="Aileron Regular"/>
              </a:rPr>
              <a:t> </a:t>
            </a:r>
            <a:r>
              <a:rPr lang="en-US" sz="2199" dirty="0" err="1">
                <a:solidFill>
                  <a:srgbClr val="192954"/>
                </a:solidFill>
                <a:latin typeface="Aileron Regular"/>
              </a:rPr>
              <a:t>memiliki</a:t>
            </a:r>
            <a:r>
              <a:rPr lang="en-US" sz="2199" dirty="0">
                <a:solidFill>
                  <a:srgbClr val="192954"/>
                </a:solidFill>
                <a:latin typeface="Aileron Regular"/>
              </a:rPr>
              <a:t> </a:t>
            </a:r>
            <a:r>
              <a:rPr lang="en-US" sz="2199" dirty="0" err="1">
                <a:solidFill>
                  <a:srgbClr val="192954"/>
                </a:solidFill>
                <a:latin typeface="Aileron Regular"/>
              </a:rPr>
              <a:t>kelebihan</a:t>
            </a:r>
            <a:r>
              <a:rPr lang="en-US" sz="2199" dirty="0">
                <a:solidFill>
                  <a:srgbClr val="192954"/>
                </a:solidFill>
                <a:latin typeface="Aileron Regular"/>
              </a:rPr>
              <a:t> </a:t>
            </a:r>
            <a:r>
              <a:rPr lang="en-US" sz="2199" dirty="0" err="1">
                <a:solidFill>
                  <a:srgbClr val="192954"/>
                </a:solidFill>
                <a:latin typeface="Aileron Regular"/>
              </a:rPr>
              <a:t>tertentu</a:t>
            </a:r>
            <a:r>
              <a:rPr lang="en-US" sz="2199" dirty="0">
                <a:solidFill>
                  <a:srgbClr val="192954"/>
                </a:solidFill>
                <a:latin typeface="Aileron Regular"/>
              </a:rPr>
              <a:t>, </a:t>
            </a:r>
            <a:r>
              <a:rPr lang="en-US" sz="2199" dirty="0" err="1">
                <a:solidFill>
                  <a:srgbClr val="192954"/>
                </a:solidFill>
                <a:latin typeface="Aileron Regular"/>
              </a:rPr>
              <a:t>seperti</a:t>
            </a:r>
            <a:r>
              <a:rPr lang="en-US" sz="2199" dirty="0">
                <a:solidFill>
                  <a:srgbClr val="192954"/>
                </a:solidFill>
                <a:latin typeface="Aileron Regular"/>
              </a:rPr>
              <a:t> </a:t>
            </a:r>
            <a:r>
              <a:rPr lang="en-US" sz="2199" dirty="0" err="1">
                <a:solidFill>
                  <a:srgbClr val="192954"/>
                </a:solidFill>
                <a:latin typeface="Aileron Regular"/>
              </a:rPr>
              <a:t>cepat</a:t>
            </a:r>
            <a:r>
              <a:rPr lang="en-US" sz="2199" dirty="0">
                <a:solidFill>
                  <a:srgbClr val="192954"/>
                </a:solidFill>
                <a:latin typeface="Aileron Regular"/>
              </a:rPr>
              <a:t> </a:t>
            </a:r>
            <a:r>
              <a:rPr lang="en-US" sz="2199" dirty="0" err="1">
                <a:solidFill>
                  <a:srgbClr val="192954"/>
                </a:solidFill>
                <a:latin typeface="Aileron Regular"/>
              </a:rPr>
              <a:t>dan</a:t>
            </a:r>
            <a:r>
              <a:rPr lang="en-US" sz="2199" dirty="0">
                <a:solidFill>
                  <a:srgbClr val="192954"/>
                </a:solidFill>
                <a:latin typeface="Aileron Regular"/>
              </a:rPr>
              <a:t> </a:t>
            </a:r>
            <a:r>
              <a:rPr lang="en-US" sz="2199" dirty="0" err="1">
                <a:solidFill>
                  <a:srgbClr val="192954"/>
                </a:solidFill>
                <a:latin typeface="Aileron Regular"/>
              </a:rPr>
              <a:t>sesuai</a:t>
            </a:r>
            <a:r>
              <a:rPr lang="en-US" sz="2199" dirty="0">
                <a:solidFill>
                  <a:srgbClr val="192954"/>
                </a:solidFill>
                <a:latin typeface="Aileron Regular"/>
              </a:rPr>
              <a:t> </a:t>
            </a:r>
            <a:r>
              <a:rPr lang="en-US" sz="2199" dirty="0" err="1">
                <a:solidFill>
                  <a:srgbClr val="192954"/>
                </a:solidFill>
                <a:latin typeface="Aileron Regular"/>
              </a:rPr>
              <a:t>dengan</a:t>
            </a:r>
            <a:r>
              <a:rPr lang="en-US" sz="2199" dirty="0">
                <a:solidFill>
                  <a:srgbClr val="192954"/>
                </a:solidFill>
                <a:latin typeface="Aileron Regular"/>
              </a:rPr>
              <a:t> </a:t>
            </a:r>
            <a:r>
              <a:rPr lang="en-US" sz="2199" dirty="0" err="1">
                <a:solidFill>
                  <a:srgbClr val="192954"/>
                </a:solidFill>
                <a:latin typeface="Aileron Regular"/>
              </a:rPr>
              <a:t>kondisi</a:t>
            </a:r>
            <a:r>
              <a:rPr lang="en-US" sz="2199" dirty="0">
                <a:solidFill>
                  <a:srgbClr val="192954"/>
                </a:solidFill>
                <a:latin typeface="Aileron Regular"/>
              </a:rPr>
              <a:t> </a:t>
            </a:r>
            <a:r>
              <a:rPr lang="en-US" sz="2199" dirty="0" err="1">
                <a:solidFill>
                  <a:srgbClr val="192954"/>
                </a:solidFill>
                <a:latin typeface="Aileron Regular"/>
              </a:rPr>
              <a:t>tanah</a:t>
            </a:r>
            <a:r>
              <a:rPr lang="en-US" sz="2199" dirty="0">
                <a:solidFill>
                  <a:srgbClr val="192954"/>
                </a:solidFill>
                <a:latin typeface="Aileron Regular"/>
              </a:rPr>
              <a:t> </a:t>
            </a:r>
            <a:r>
              <a:rPr lang="en-US" sz="2199" dirty="0" err="1">
                <a:solidFill>
                  <a:srgbClr val="192954"/>
                </a:solidFill>
                <a:latin typeface="Aileron Regular"/>
              </a:rPr>
              <a:t>tebu</a:t>
            </a:r>
            <a:r>
              <a:rPr lang="en-US" sz="2199" dirty="0">
                <a:solidFill>
                  <a:srgbClr val="192954"/>
                </a:solidFill>
                <a:latin typeface="Aileron Regular"/>
              </a:rPr>
              <a:t>; </a:t>
            </a:r>
            <a:r>
              <a:rPr lang="en-US" sz="2199" dirty="0" err="1">
                <a:solidFill>
                  <a:srgbClr val="192954"/>
                </a:solidFill>
                <a:latin typeface="Aileron Regular"/>
              </a:rPr>
              <a:t>serta</a:t>
            </a:r>
            <a:r>
              <a:rPr lang="en-US" sz="2199" dirty="0">
                <a:solidFill>
                  <a:srgbClr val="192954"/>
                </a:solidFill>
                <a:latin typeface="Aileron Regular"/>
              </a:rPr>
              <a:t> </a:t>
            </a:r>
            <a:r>
              <a:rPr lang="en-US" sz="2199" dirty="0" err="1">
                <a:solidFill>
                  <a:srgbClr val="192954"/>
                </a:solidFill>
                <a:latin typeface="Aileron Regular"/>
              </a:rPr>
              <a:t>memilih</a:t>
            </a:r>
            <a:r>
              <a:rPr lang="en-US" sz="2199" dirty="0">
                <a:solidFill>
                  <a:srgbClr val="192954"/>
                </a:solidFill>
                <a:latin typeface="Aileron Regular"/>
              </a:rPr>
              <a:t> </a:t>
            </a:r>
            <a:r>
              <a:rPr lang="en-US" sz="2199" dirty="0" err="1">
                <a:solidFill>
                  <a:srgbClr val="192954"/>
                </a:solidFill>
                <a:latin typeface="Aileron Regular"/>
              </a:rPr>
              <a:t>pupuk</a:t>
            </a:r>
            <a:r>
              <a:rPr lang="en-US" sz="2199" dirty="0">
                <a:solidFill>
                  <a:srgbClr val="192954"/>
                </a:solidFill>
                <a:latin typeface="Aileron Regular"/>
              </a:rPr>
              <a:t> </a:t>
            </a:r>
            <a:r>
              <a:rPr lang="en-US" sz="2199" dirty="0" err="1">
                <a:solidFill>
                  <a:srgbClr val="192954"/>
                </a:solidFill>
                <a:latin typeface="Aileron Regular"/>
              </a:rPr>
              <a:t>pertanian</a:t>
            </a:r>
            <a:r>
              <a:rPr lang="en-US" sz="2199" dirty="0">
                <a:solidFill>
                  <a:srgbClr val="192954"/>
                </a:solidFill>
                <a:latin typeface="Aileron Regular"/>
              </a:rPr>
              <a:t> </a:t>
            </a:r>
            <a:r>
              <a:rPr lang="en-US" sz="2199" dirty="0" err="1">
                <a:solidFill>
                  <a:srgbClr val="192954"/>
                </a:solidFill>
                <a:latin typeface="Aileron Regular"/>
              </a:rPr>
              <a:t>dengan</a:t>
            </a:r>
            <a:r>
              <a:rPr lang="en-US" sz="2199" dirty="0">
                <a:solidFill>
                  <a:srgbClr val="192954"/>
                </a:solidFill>
                <a:latin typeface="Aileron Regular"/>
              </a:rPr>
              <a:t> </a:t>
            </a:r>
            <a:r>
              <a:rPr lang="en-US" sz="2199" dirty="0" err="1">
                <a:solidFill>
                  <a:srgbClr val="192954"/>
                </a:solidFill>
                <a:latin typeface="Aileron Regular"/>
              </a:rPr>
              <a:t>kualitas</a:t>
            </a:r>
            <a:r>
              <a:rPr lang="en-US" sz="2199" dirty="0">
                <a:solidFill>
                  <a:srgbClr val="192954"/>
                </a:solidFill>
                <a:latin typeface="Aileron Regular"/>
              </a:rPr>
              <a:t> </a:t>
            </a:r>
            <a:r>
              <a:rPr lang="en-US" sz="2199" dirty="0" err="1">
                <a:solidFill>
                  <a:srgbClr val="192954"/>
                </a:solidFill>
                <a:latin typeface="Aileron Regular"/>
              </a:rPr>
              <a:t>terbaik</a:t>
            </a:r>
            <a:r>
              <a:rPr lang="en-US" sz="2199" dirty="0">
                <a:solidFill>
                  <a:srgbClr val="192954"/>
                </a:solidFill>
                <a:latin typeface="Aileron Regular"/>
              </a:rPr>
              <a:t>.</a:t>
            </a:r>
          </a:p>
        </p:txBody>
      </p:sp>
      <p:sp>
        <p:nvSpPr>
          <p:cNvPr id="12" name="TextBox 12"/>
          <p:cNvSpPr txBox="1"/>
          <p:nvPr/>
        </p:nvSpPr>
        <p:spPr>
          <a:xfrm>
            <a:off x="1075343" y="1114425"/>
            <a:ext cx="7278091" cy="927735"/>
          </a:xfrm>
          <a:prstGeom prst="rect">
            <a:avLst/>
          </a:prstGeom>
        </p:spPr>
        <p:txBody>
          <a:bodyPr lIns="0" tIns="0" rIns="0" bIns="0" rtlCol="0" anchor="t">
            <a:spAutoFit/>
          </a:bodyPr>
          <a:lstStyle/>
          <a:p>
            <a:pPr algn="just">
              <a:lnSpc>
                <a:spcPts val="7034"/>
              </a:lnSpc>
            </a:pPr>
            <a:r>
              <a:rPr lang="en-US" sz="6699">
                <a:solidFill>
                  <a:srgbClr val="192954"/>
                </a:solidFill>
                <a:latin typeface="Kollektif Bold"/>
              </a:rPr>
              <a:t>TEMUAN</a:t>
            </a:r>
          </a:p>
        </p:txBody>
      </p:sp>
      <p:grpSp>
        <p:nvGrpSpPr>
          <p:cNvPr id="13" name="Group 13"/>
          <p:cNvGrpSpPr/>
          <p:nvPr/>
        </p:nvGrpSpPr>
        <p:grpSpPr>
          <a:xfrm>
            <a:off x="729824" y="2826726"/>
            <a:ext cx="955672" cy="955672"/>
            <a:chOff x="0" y="0"/>
            <a:chExt cx="1274230" cy="1274230"/>
          </a:xfrm>
        </p:grpSpPr>
        <p:grpSp>
          <p:nvGrpSpPr>
            <p:cNvPr id="14" name="Group 14"/>
            <p:cNvGrpSpPr/>
            <p:nvPr/>
          </p:nvGrpSpPr>
          <p:grpSpPr>
            <a:xfrm>
              <a:off x="0" y="0"/>
              <a:ext cx="1274230" cy="1274230"/>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26BDE2"/>
              </a:solidFill>
            </p:spPr>
          </p:sp>
        </p:grpSp>
        <p:sp>
          <p:nvSpPr>
            <p:cNvPr id="16" name="Freeform 16"/>
            <p:cNvSpPr/>
            <p:nvPr/>
          </p:nvSpPr>
          <p:spPr>
            <a:xfrm>
              <a:off x="397122" y="309581"/>
              <a:ext cx="479987" cy="655069"/>
            </a:xfrm>
            <a:custGeom>
              <a:avLst/>
              <a:gdLst/>
              <a:ahLst/>
              <a:cxnLst/>
              <a:rect l="l" t="t" r="r" b="b"/>
              <a:pathLst>
                <a:path w="479987" h="655069">
                  <a:moveTo>
                    <a:pt x="0" y="0"/>
                  </a:moveTo>
                  <a:lnTo>
                    <a:pt x="479986" y="0"/>
                  </a:lnTo>
                  <a:lnTo>
                    <a:pt x="479986" y="655068"/>
                  </a:lnTo>
                  <a:lnTo>
                    <a:pt x="0" y="6550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grpSp>
        <p:nvGrpSpPr>
          <p:cNvPr id="17" name="Group 17"/>
          <p:cNvGrpSpPr/>
          <p:nvPr/>
        </p:nvGrpSpPr>
        <p:grpSpPr>
          <a:xfrm>
            <a:off x="8188328" y="2860155"/>
            <a:ext cx="955672" cy="955672"/>
            <a:chOff x="0" y="0"/>
            <a:chExt cx="1274230" cy="1274230"/>
          </a:xfrm>
        </p:grpSpPr>
        <p:grpSp>
          <p:nvGrpSpPr>
            <p:cNvPr id="18" name="Group 18"/>
            <p:cNvGrpSpPr/>
            <p:nvPr/>
          </p:nvGrpSpPr>
          <p:grpSpPr>
            <a:xfrm>
              <a:off x="0" y="0"/>
              <a:ext cx="1274230" cy="1274230"/>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689D"/>
              </a:solidFill>
            </p:spPr>
          </p:sp>
        </p:grpSp>
        <p:sp>
          <p:nvSpPr>
            <p:cNvPr id="20" name="Freeform 20"/>
            <p:cNvSpPr/>
            <p:nvPr/>
          </p:nvSpPr>
          <p:spPr>
            <a:xfrm>
              <a:off x="323804" y="328931"/>
              <a:ext cx="626621" cy="616367"/>
            </a:xfrm>
            <a:custGeom>
              <a:avLst/>
              <a:gdLst/>
              <a:ahLst/>
              <a:cxnLst/>
              <a:rect l="l" t="t" r="r" b="b"/>
              <a:pathLst>
                <a:path w="626621" h="616367">
                  <a:moveTo>
                    <a:pt x="0" y="0"/>
                  </a:moveTo>
                  <a:lnTo>
                    <a:pt x="626622" y="0"/>
                  </a:lnTo>
                  <a:lnTo>
                    <a:pt x="626622" y="616368"/>
                  </a:lnTo>
                  <a:lnTo>
                    <a:pt x="0" y="61636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sp>
        <p:nvSpPr>
          <p:cNvPr id="21" name="TextBox 21"/>
          <p:cNvSpPr txBox="1"/>
          <p:nvPr/>
        </p:nvSpPr>
        <p:spPr>
          <a:xfrm>
            <a:off x="8280162" y="1305187"/>
            <a:ext cx="9912418" cy="489060"/>
          </a:xfrm>
          <a:prstGeom prst="rect">
            <a:avLst/>
          </a:prstGeom>
        </p:spPr>
        <p:txBody>
          <a:bodyPr lIns="0" tIns="0" rIns="0" bIns="0" rtlCol="0" anchor="t">
            <a:spAutoFit/>
          </a:bodyPr>
          <a:lstStyle/>
          <a:p>
            <a:pPr>
              <a:lnSpc>
                <a:spcPts val="3601"/>
              </a:lnSpc>
            </a:pPr>
            <a:r>
              <a:rPr lang="en-US" sz="3430">
                <a:solidFill>
                  <a:srgbClr val="192954"/>
                </a:solidFill>
                <a:latin typeface="Kollektif Bold"/>
              </a:rPr>
              <a:t>DIMENSI DECISION MAKING STYLE PETANI </a:t>
            </a:r>
          </a:p>
        </p:txBody>
      </p:sp>
      <p:sp>
        <p:nvSpPr>
          <p:cNvPr id="22" name="AutoShape 3"/>
          <p:cNvSpPr/>
          <p:nvPr/>
        </p:nvSpPr>
        <p:spPr>
          <a:xfrm>
            <a:off x="1683364" y="9020494"/>
            <a:ext cx="14918048" cy="0"/>
          </a:xfrm>
          <a:prstGeom prst="line">
            <a:avLst/>
          </a:prstGeom>
          <a:ln w="9525" cap="rnd">
            <a:solidFill>
              <a:srgbClr val="000000"/>
            </a:solidFill>
            <a:prstDash val="solid"/>
            <a:headEnd type="none" w="sm" len="sm"/>
            <a:tailEnd type="none" w="sm" len="sm"/>
          </a:ln>
        </p:spPr>
      </p:sp>
      <p:sp>
        <p:nvSpPr>
          <p:cNvPr id="23" name="TextBox 4"/>
          <p:cNvSpPr txBox="1"/>
          <p:nvPr/>
        </p:nvSpPr>
        <p:spPr>
          <a:xfrm>
            <a:off x="14777292" y="9248739"/>
            <a:ext cx="1824120" cy="328295"/>
          </a:xfrm>
          <a:prstGeom prst="rect">
            <a:avLst/>
          </a:prstGeom>
        </p:spPr>
        <p:txBody>
          <a:bodyPr lIns="0" tIns="0" rIns="0" bIns="0" rtlCol="0" anchor="t">
            <a:spAutoFit/>
          </a:bodyPr>
          <a:lstStyle/>
          <a:p>
            <a:pPr marL="0" lvl="0" indent="0" algn="r">
              <a:lnSpc>
                <a:spcPts val="2800"/>
              </a:lnSpc>
              <a:spcBef>
                <a:spcPct val="0"/>
              </a:spcBef>
            </a:pPr>
            <a:r>
              <a:rPr lang="en-US" sz="2000" spc="40" dirty="0" smtClean="0">
                <a:solidFill>
                  <a:srgbClr val="192954"/>
                </a:solidFill>
                <a:latin typeface="Aileron Heavy"/>
              </a:rPr>
              <a:t>08</a:t>
            </a:r>
            <a:endParaRPr lang="en-US" sz="2000" spc="40" dirty="0">
              <a:solidFill>
                <a:srgbClr val="192954"/>
              </a:solidFill>
              <a:latin typeface="Aileron Heavy"/>
            </a:endParaRPr>
          </a:p>
        </p:txBody>
      </p:sp>
      <p:sp>
        <p:nvSpPr>
          <p:cNvPr id="24" name="TextBox 19"/>
          <p:cNvSpPr txBox="1"/>
          <p:nvPr/>
        </p:nvSpPr>
        <p:spPr>
          <a:xfrm>
            <a:off x="1683364" y="9230044"/>
            <a:ext cx="3585175" cy="641201"/>
          </a:xfrm>
          <a:prstGeom prst="rect">
            <a:avLst/>
          </a:prstGeom>
        </p:spPr>
        <p:txBody>
          <a:bodyPr lIns="0" tIns="0" rIns="0" bIns="0" rtlCol="0" anchor="t">
            <a:spAutoFit/>
          </a:bodyPr>
          <a:lstStyle/>
          <a:p>
            <a:pPr>
              <a:lnSpc>
                <a:spcPts val="2520"/>
              </a:lnSpc>
            </a:pPr>
            <a:r>
              <a:rPr lang="en-US" sz="1800" spc="36" dirty="0">
                <a:solidFill>
                  <a:schemeClr val="bg1"/>
                </a:solidFill>
                <a:latin typeface="Aileron Heavy"/>
              </a:rPr>
              <a:t>METODE-METODE</a:t>
            </a:r>
          </a:p>
          <a:p>
            <a:pPr marL="0" lvl="0" indent="0" algn="l">
              <a:lnSpc>
                <a:spcPts val="2520"/>
              </a:lnSpc>
              <a:spcBef>
                <a:spcPct val="0"/>
              </a:spcBef>
            </a:pPr>
            <a:r>
              <a:rPr lang="en-US" sz="1800" spc="36" dirty="0">
                <a:solidFill>
                  <a:schemeClr val="bg1"/>
                </a:solidFill>
                <a:latin typeface="Aileron Heavy"/>
              </a:rPr>
              <a:t>PENELITIAN PSIKOLOGI</a:t>
            </a:r>
          </a:p>
        </p:txBody>
      </p:sp>
      <p:pic>
        <p:nvPicPr>
          <p:cNvPr id="25" name="WhatsApp Audio 2023-06-17 at 07.39.3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78055" y="921678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892"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sp>
        <p:nvSpPr>
          <p:cNvPr id="2" name="AutoShape 2"/>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3" name="TextBox 3"/>
          <p:cNvSpPr txBox="1"/>
          <p:nvPr/>
        </p:nvSpPr>
        <p:spPr>
          <a:xfrm>
            <a:off x="1475475" y="1985009"/>
            <a:ext cx="8853327" cy="737235"/>
          </a:xfrm>
          <a:prstGeom prst="rect">
            <a:avLst/>
          </a:prstGeom>
        </p:spPr>
        <p:txBody>
          <a:bodyPr lIns="0" tIns="0" rIns="0" bIns="0" rtlCol="0" anchor="t">
            <a:spAutoFit/>
          </a:bodyPr>
          <a:lstStyle/>
          <a:p>
            <a:pPr>
              <a:lnSpc>
                <a:spcPts val="2940"/>
              </a:lnSpc>
              <a:spcBef>
                <a:spcPct val="0"/>
              </a:spcBef>
            </a:pPr>
            <a:r>
              <a:rPr lang="en-US" sz="2100">
                <a:solidFill>
                  <a:srgbClr val="192954"/>
                </a:solidFill>
                <a:latin typeface="Aileron Heavy"/>
              </a:rPr>
              <a:t>Berdasarkan hasil penelitian yang diperoleh terdapat beberapa hasil diskusi yang telah didapatkan sebagai berikut:</a:t>
            </a:r>
          </a:p>
        </p:txBody>
      </p:sp>
      <p:grpSp>
        <p:nvGrpSpPr>
          <p:cNvPr id="4" name="Group 4"/>
          <p:cNvGrpSpPr/>
          <p:nvPr/>
        </p:nvGrpSpPr>
        <p:grpSpPr>
          <a:xfrm>
            <a:off x="1408381" y="3501964"/>
            <a:ext cx="553190" cy="553190"/>
            <a:chOff x="0" y="0"/>
            <a:chExt cx="737587" cy="737587"/>
          </a:xfrm>
        </p:grpSpPr>
        <p:grpSp>
          <p:nvGrpSpPr>
            <p:cNvPr id="5" name="Group 5"/>
            <p:cNvGrpSpPr/>
            <p:nvPr/>
          </p:nvGrpSpPr>
          <p:grpSpPr>
            <a:xfrm>
              <a:off x="0" y="0"/>
              <a:ext cx="737587" cy="737587"/>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7" name="TextBox 7"/>
            <p:cNvSpPr txBox="1"/>
            <p:nvPr/>
          </p:nvSpPr>
          <p:spPr>
            <a:xfrm>
              <a:off x="203237" y="73995"/>
              <a:ext cx="331113" cy="494347"/>
            </a:xfrm>
            <a:prstGeom prst="rect">
              <a:avLst/>
            </a:prstGeom>
          </p:spPr>
          <p:txBody>
            <a:bodyPr lIns="0" tIns="0" rIns="0" bIns="0" rtlCol="0" anchor="t">
              <a:spAutoFit/>
            </a:bodyPr>
            <a:lstStyle/>
            <a:p>
              <a:pPr algn="ctr">
                <a:lnSpc>
                  <a:spcPts val="3301"/>
                </a:lnSpc>
              </a:pPr>
              <a:r>
                <a:rPr lang="en-US" sz="1988" spc="87">
                  <a:solidFill>
                    <a:srgbClr val="F1EFE1"/>
                  </a:solidFill>
                  <a:latin typeface="Aileron Heavy Bold"/>
                </a:rPr>
                <a:t>1</a:t>
              </a:r>
            </a:p>
          </p:txBody>
        </p:sp>
      </p:grpSp>
      <p:grpSp>
        <p:nvGrpSpPr>
          <p:cNvPr id="8" name="Group 8"/>
          <p:cNvGrpSpPr/>
          <p:nvPr/>
        </p:nvGrpSpPr>
        <p:grpSpPr>
          <a:xfrm>
            <a:off x="1408381" y="5980781"/>
            <a:ext cx="553190" cy="553190"/>
            <a:chOff x="0" y="0"/>
            <a:chExt cx="737587" cy="737587"/>
          </a:xfrm>
        </p:grpSpPr>
        <p:grpSp>
          <p:nvGrpSpPr>
            <p:cNvPr id="9" name="Group 9"/>
            <p:cNvGrpSpPr/>
            <p:nvPr/>
          </p:nvGrpSpPr>
          <p:grpSpPr>
            <a:xfrm>
              <a:off x="0" y="0"/>
              <a:ext cx="737587" cy="737587"/>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11" name="TextBox 11"/>
            <p:cNvSpPr txBox="1"/>
            <p:nvPr/>
          </p:nvSpPr>
          <p:spPr>
            <a:xfrm>
              <a:off x="203237" y="73995"/>
              <a:ext cx="331113" cy="494347"/>
            </a:xfrm>
            <a:prstGeom prst="rect">
              <a:avLst/>
            </a:prstGeom>
          </p:spPr>
          <p:txBody>
            <a:bodyPr lIns="0" tIns="0" rIns="0" bIns="0" rtlCol="0" anchor="t">
              <a:spAutoFit/>
            </a:bodyPr>
            <a:lstStyle/>
            <a:p>
              <a:pPr algn="ctr">
                <a:lnSpc>
                  <a:spcPts val="3301"/>
                </a:lnSpc>
              </a:pPr>
              <a:r>
                <a:rPr lang="en-US" sz="1988" spc="87">
                  <a:solidFill>
                    <a:srgbClr val="F1EFE1"/>
                  </a:solidFill>
                  <a:latin typeface="Aileron Heavy Bold"/>
                </a:rPr>
                <a:t>2</a:t>
              </a:r>
            </a:p>
          </p:txBody>
        </p:sp>
      </p:grpSp>
      <p:grpSp>
        <p:nvGrpSpPr>
          <p:cNvPr id="12" name="Group 12"/>
          <p:cNvGrpSpPr/>
          <p:nvPr/>
        </p:nvGrpSpPr>
        <p:grpSpPr>
          <a:xfrm>
            <a:off x="6313573" y="5980781"/>
            <a:ext cx="553190" cy="553190"/>
            <a:chOff x="0" y="0"/>
            <a:chExt cx="737587" cy="737587"/>
          </a:xfrm>
        </p:grpSpPr>
        <p:grpSp>
          <p:nvGrpSpPr>
            <p:cNvPr id="13" name="Group 13"/>
            <p:cNvGrpSpPr/>
            <p:nvPr/>
          </p:nvGrpSpPr>
          <p:grpSpPr>
            <a:xfrm>
              <a:off x="0" y="0"/>
              <a:ext cx="737587" cy="737587"/>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15" name="TextBox 15"/>
            <p:cNvSpPr txBox="1"/>
            <p:nvPr/>
          </p:nvSpPr>
          <p:spPr>
            <a:xfrm>
              <a:off x="203237" y="73995"/>
              <a:ext cx="331113" cy="494347"/>
            </a:xfrm>
            <a:prstGeom prst="rect">
              <a:avLst/>
            </a:prstGeom>
          </p:spPr>
          <p:txBody>
            <a:bodyPr lIns="0" tIns="0" rIns="0" bIns="0" rtlCol="0" anchor="t">
              <a:spAutoFit/>
            </a:bodyPr>
            <a:lstStyle/>
            <a:p>
              <a:pPr algn="ctr">
                <a:lnSpc>
                  <a:spcPts val="3301"/>
                </a:lnSpc>
              </a:pPr>
              <a:r>
                <a:rPr lang="en-US" sz="1988" spc="87">
                  <a:solidFill>
                    <a:srgbClr val="F1EFE1"/>
                  </a:solidFill>
                  <a:latin typeface="Aileron Heavy Bold"/>
                </a:rPr>
                <a:t>4</a:t>
              </a:r>
            </a:p>
          </p:txBody>
        </p:sp>
      </p:grpSp>
      <p:grpSp>
        <p:nvGrpSpPr>
          <p:cNvPr id="16" name="Group 16"/>
          <p:cNvGrpSpPr/>
          <p:nvPr/>
        </p:nvGrpSpPr>
        <p:grpSpPr>
          <a:xfrm>
            <a:off x="11127253" y="3501964"/>
            <a:ext cx="553190" cy="553190"/>
            <a:chOff x="0" y="0"/>
            <a:chExt cx="737587" cy="737587"/>
          </a:xfrm>
        </p:grpSpPr>
        <p:grpSp>
          <p:nvGrpSpPr>
            <p:cNvPr id="17" name="Group 17"/>
            <p:cNvGrpSpPr/>
            <p:nvPr/>
          </p:nvGrpSpPr>
          <p:grpSpPr>
            <a:xfrm>
              <a:off x="0" y="0"/>
              <a:ext cx="737587" cy="73758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19" name="TextBox 19"/>
            <p:cNvSpPr txBox="1"/>
            <p:nvPr/>
          </p:nvSpPr>
          <p:spPr>
            <a:xfrm>
              <a:off x="203237" y="73995"/>
              <a:ext cx="331113" cy="494347"/>
            </a:xfrm>
            <a:prstGeom prst="rect">
              <a:avLst/>
            </a:prstGeom>
          </p:spPr>
          <p:txBody>
            <a:bodyPr lIns="0" tIns="0" rIns="0" bIns="0" rtlCol="0" anchor="t">
              <a:spAutoFit/>
            </a:bodyPr>
            <a:lstStyle/>
            <a:p>
              <a:pPr algn="ctr">
                <a:lnSpc>
                  <a:spcPts val="3301"/>
                </a:lnSpc>
              </a:pPr>
              <a:r>
                <a:rPr lang="en-US" sz="1988" spc="87">
                  <a:solidFill>
                    <a:srgbClr val="F1EFE1"/>
                  </a:solidFill>
                  <a:latin typeface="Aileron Heavy Bold"/>
                </a:rPr>
                <a:t>5</a:t>
              </a:r>
            </a:p>
          </p:txBody>
        </p:sp>
      </p:grpSp>
      <p:grpSp>
        <p:nvGrpSpPr>
          <p:cNvPr id="20" name="Group 20"/>
          <p:cNvGrpSpPr/>
          <p:nvPr/>
        </p:nvGrpSpPr>
        <p:grpSpPr>
          <a:xfrm>
            <a:off x="6313573" y="3501964"/>
            <a:ext cx="553190" cy="553190"/>
            <a:chOff x="0" y="0"/>
            <a:chExt cx="737587" cy="737587"/>
          </a:xfrm>
        </p:grpSpPr>
        <p:grpSp>
          <p:nvGrpSpPr>
            <p:cNvPr id="21" name="Group 21"/>
            <p:cNvGrpSpPr/>
            <p:nvPr/>
          </p:nvGrpSpPr>
          <p:grpSpPr>
            <a:xfrm>
              <a:off x="0" y="0"/>
              <a:ext cx="737587" cy="737587"/>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p:spPr>
          </p:sp>
        </p:grpSp>
        <p:sp>
          <p:nvSpPr>
            <p:cNvPr id="23" name="TextBox 23"/>
            <p:cNvSpPr txBox="1"/>
            <p:nvPr/>
          </p:nvSpPr>
          <p:spPr>
            <a:xfrm>
              <a:off x="203237" y="73995"/>
              <a:ext cx="331113" cy="494347"/>
            </a:xfrm>
            <a:prstGeom prst="rect">
              <a:avLst/>
            </a:prstGeom>
          </p:spPr>
          <p:txBody>
            <a:bodyPr lIns="0" tIns="0" rIns="0" bIns="0" rtlCol="0" anchor="t">
              <a:spAutoFit/>
            </a:bodyPr>
            <a:lstStyle/>
            <a:p>
              <a:pPr algn="ctr">
                <a:lnSpc>
                  <a:spcPts val="3301"/>
                </a:lnSpc>
              </a:pPr>
              <a:r>
                <a:rPr lang="en-US" sz="1988" spc="87">
                  <a:solidFill>
                    <a:srgbClr val="F1EFE1"/>
                  </a:solidFill>
                  <a:latin typeface="Aileron Heavy Bold"/>
                </a:rPr>
                <a:t>3</a:t>
              </a:r>
            </a:p>
          </p:txBody>
        </p:sp>
      </p:grpSp>
      <p:sp>
        <p:nvSpPr>
          <p:cNvPr id="24" name="TextBox 24"/>
          <p:cNvSpPr txBox="1"/>
          <p:nvPr/>
        </p:nvSpPr>
        <p:spPr>
          <a:xfrm>
            <a:off x="2180145" y="3454339"/>
            <a:ext cx="3162345" cy="1887855"/>
          </a:xfrm>
          <a:prstGeom prst="rect">
            <a:avLst/>
          </a:prstGeom>
        </p:spPr>
        <p:txBody>
          <a:bodyPr lIns="0" tIns="0" rIns="0" bIns="0" rtlCol="0" anchor="t">
            <a:spAutoFit/>
          </a:bodyPr>
          <a:lstStyle/>
          <a:p>
            <a:pPr>
              <a:lnSpc>
                <a:spcPts val="2520"/>
              </a:lnSpc>
              <a:spcBef>
                <a:spcPct val="0"/>
              </a:spcBef>
            </a:pPr>
            <a:r>
              <a:rPr lang="en-US" sz="1800">
                <a:solidFill>
                  <a:srgbClr val="192954"/>
                </a:solidFill>
                <a:latin typeface="Roboto"/>
              </a:rPr>
              <a:t>Petani tebu di Kec. Patimpeng memiliki kecenderungan DMS yang berbeda.beda. Hal tersebut sejalan dengan Handayani dan Andromeda (2017).</a:t>
            </a:r>
          </a:p>
        </p:txBody>
      </p:sp>
      <p:sp>
        <p:nvSpPr>
          <p:cNvPr id="25" name="TextBox 25"/>
          <p:cNvSpPr txBox="1"/>
          <p:nvPr/>
        </p:nvSpPr>
        <p:spPr>
          <a:xfrm>
            <a:off x="14778904" y="8886538"/>
            <a:ext cx="1824120" cy="349250"/>
          </a:xfrm>
          <a:prstGeom prst="rect">
            <a:avLst/>
          </a:prstGeom>
        </p:spPr>
        <p:txBody>
          <a:bodyPr lIns="0" tIns="0" rIns="0" bIns="0" rtlCol="0" anchor="t">
            <a:spAutoFit/>
          </a:bodyPr>
          <a:lstStyle/>
          <a:p>
            <a:pPr marL="0" lvl="0" indent="0" algn="r">
              <a:lnSpc>
                <a:spcPts val="2800"/>
              </a:lnSpc>
              <a:spcBef>
                <a:spcPct val="0"/>
              </a:spcBef>
            </a:pPr>
            <a:r>
              <a:rPr lang="en-US" sz="2000" spc="40">
                <a:solidFill>
                  <a:srgbClr val="192954"/>
                </a:solidFill>
                <a:latin typeface="Aileron Heavy"/>
              </a:rPr>
              <a:t>09</a:t>
            </a:r>
          </a:p>
        </p:txBody>
      </p:sp>
      <p:sp>
        <p:nvSpPr>
          <p:cNvPr id="26" name="TextBox 26"/>
          <p:cNvSpPr txBox="1"/>
          <p:nvPr/>
        </p:nvSpPr>
        <p:spPr>
          <a:xfrm>
            <a:off x="1475475" y="1104900"/>
            <a:ext cx="7036912" cy="784860"/>
          </a:xfrm>
          <a:prstGeom prst="rect">
            <a:avLst/>
          </a:prstGeom>
        </p:spPr>
        <p:txBody>
          <a:bodyPr lIns="0" tIns="0" rIns="0" bIns="0" rtlCol="0" anchor="t">
            <a:spAutoFit/>
          </a:bodyPr>
          <a:lstStyle/>
          <a:p>
            <a:pPr>
              <a:lnSpc>
                <a:spcPts val="5985"/>
              </a:lnSpc>
            </a:pPr>
            <a:r>
              <a:rPr lang="en-US" sz="5700">
                <a:solidFill>
                  <a:srgbClr val="192954"/>
                </a:solidFill>
                <a:latin typeface="Kollektif Bold"/>
              </a:rPr>
              <a:t>DISKUSI</a:t>
            </a:r>
          </a:p>
        </p:txBody>
      </p:sp>
      <p:sp>
        <p:nvSpPr>
          <p:cNvPr id="27" name="TextBox 27"/>
          <p:cNvSpPr txBox="1"/>
          <p:nvPr/>
        </p:nvSpPr>
        <p:spPr>
          <a:xfrm>
            <a:off x="2180145" y="5933156"/>
            <a:ext cx="3989321" cy="2202180"/>
          </a:xfrm>
          <a:prstGeom prst="rect">
            <a:avLst/>
          </a:prstGeom>
        </p:spPr>
        <p:txBody>
          <a:bodyPr lIns="0" tIns="0" rIns="0" bIns="0" rtlCol="0" anchor="t">
            <a:spAutoFit/>
          </a:bodyPr>
          <a:lstStyle/>
          <a:p>
            <a:pPr>
              <a:lnSpc>
                <a:spcPts val="2520"/>
              </a:lnSpc>
              <a:spcBef>
                <a:spcPct val="0"/>
              </a:spcBef>
            </a:pPr>
            <a:r>
              <a:rPr lang="en-US" sz="1800">
                <a:solidFill>
                  <a:srgbClr val="192954"/>
                </a:solidFill>
                <a:latin typeface="Roboto"/>
              </a:rPr>
              <a:t>Perbedaan DMS disebabkan karena adanya evaluasi yang dianggap sebagai pilihan terbaik untuk memutuskan satu pilihan dari serangkaian pilihan yang tersedia. Hal tersebut sejalan dengan Rowe dan Boulgarides (2015).</a:t>
            </a:r>
          </a:p>
        </p:txBody>
      </p:sp>
      <p:sp>
        <p:nvSpPr>
          <p:cNvPr id="28" name="TextBox 28"/>
          <p:cNvSpPr txBox="1"/>
          <p:nvPr/>
        </p:nvSpPr>
        <p:spPr>
          <a:xfrm>
            <a:off x="7085838" y="3454339"/>
            <a:ext cx="3516763" cy="1887855"/>
          </a:xfrm>
          <a:prstGeom prst="rect">
            <a:avLst/>
          </a:prstGeom>
        </p:spPr>
        <p:txBody>
          <a:bodyPr lIns="0" tIns="0" rIns="0" bIns="0" rtlCol="0" anchor="t">
            <a:spAutoFit/>
          </a:bodyPr>
          <a:lstStyle/>
          <a:p>
            <a:pPr>
              <a:lnSpc>
                <a:spcPts val="2520"/>
              </a:lnSpc>
              <a:spcBef>
                <a:spcPct val="0"/>
              </a:spcBef>
            </a:pPr>
            <a:r>
              <a:rPr lang="en-US" sz="1800">
                <a:solidFill>
                  <a:srgbClr val="192954"/>
                </a:solidFill>
                <a:latin typeface="Roboto"/>
              </a:rPr>
              <a:t>Kecenderungan decision making style dalam memutuskan penggunaan teknologi pertanian tersebut didasari atas berbagai alasan. Hal tersebut dengan pemaparan Minda (2015).</a:t>
            </a:r>
          </a:p>
        </p:txBody>
      </p:sp>
      <p:sp>
        <p:nvSpPr>
          <p:cNvPr id="29" name="TextBox 29"/>
          <p:cNvSpPr txBox="1"/>
          <p:nvPr/>
        </p:nvSpPr>
        <p:spPr>
          <a:xfrm>
            <a:off x="7085838" y="5933156"/>
            <a:ext cx="3516763" cy="2202180"/>
          </a:xfrm>
          <a:prstGeom prst="rect">
            <a:avLst/>
          </a:prstGeom>
        </p:spPr>
        <p:txBody>
          <a:bodyPr lIns="0" tIns="0" rIns="0" bIns="0" rtlCol="0" anchor="t">
            <a:spAutoFit/>
          </a:bodyPr>
          <a:lstStyle/>
          <a:p>
            <a:pPr>
              <a:lnSpc>
                <a:spcPts val="2520"/>
              </a:lnSpc>
              <a:spcBef>
                <a:spcPct val="0"/>
              </a:spcBef>
            </a:pPr>
            <a:r>
              <a:rPr lang="en-US" sz="1800">
                <a:solidFill>
                  <a:srgbClr val="192954"/>
                </a:solidFill>
                <a:latin typeface="Roboto"/>
              </a:rPr>
              <a:t>Adapun subjek yang berstatus sebagai ketua memiliki kecenderungan DMS Directive karena bersifat agresif dalam mengambil keputusan. Hal tersebut sejalan dengan Rowe dan Boulgarides (2015).</a:t>
            </a:r>
          </a:p>
        </p:txBody>
      </p:sp>
      <p:sp>
        <p:nvSpPr>
          <p:cNvPr id="30" name="TextBox 30"/>
          <p:cNvSpPr txBox="1"/>
          <p:nvPr/>
        </p:nvSpPr>
        <p:spPr>
          <a:xfrm>
            <a:off x="11899518" y="3454339"/>
            <a:ext cx="3516763" cy="2830830"/>
          </a:xfrm>
          <a:prstGeom prst="rect">
            <a:avLst/>
          </a:prstGeom>
        </p:spPr>
        <p:txBody>
          <a:bodyPr lIns="0" tIns="0" rIns="0" bIns="0" rtlCol="0" anchor="t">
            <a:spAutoFit/>
          </a:bodyPr>
          <a:lstStyle/>
          <a:p>
            <a:pPr>
              <a:lnSpc>
                <a:spcPts val="2520"/>
              </a:lnSpc>
              <a:spcBef>
                <a:spcPct val="0"/>
              </a:spcBef>
            </a:pPr>
            <a:r>
              <a:rPr lang="en-US" sz="1800">
                <a:solidFill>
                  <a:srgbClr val="192954"/>
                </a:solidFill>
                <a:latin typeface="Roboto"/>
              </a:rPr>
              <a:t>Selain itu, petani tebu yang memiliki posisi sebagai ketua atau pengelola kelompok tani juga memiliki kecenderungan DMS Analytical sebab memiliki gaya pengambilan keputusan cenderung otokratis. Hal tersebut sejalan dengan Rowe dan Boulgarides (2015).</a:t>
            </a:r>
          </a:p>
        </p:txBody>
      </p:sp>
      <p:sp>
        <p:nvSpPr>
          <p:cNvPr id="31" name="TextBox 31"/>
          <p:cNvSpPr txBox="1"/>
          <p:nvPr/>
        </p:nvSpPr>
        <p:spPr>
          <a:xfrm>
            <a:off x="1684976" y="8896063"/>
            <a:ext cx="3585175" cy="621030"/>
          </a:xfrm>
          <a:prstGeom prst="rect">
            <a:avLst/>
          </a:prstGeom>
        </p:spPr>
        <p:txBody>
          <a:bodyPr lIns="0" tIns="0" rIns="0" bIns="0" rtlCol="0" anchor="t">
            <a:spAutoFit/>
          </a:bodyPr>
          <a:lstStyle/>
          <a:p>
            <a:pPr>
              <a:lnSpc>
                <a:spcPts val="2520"/>
              </a:lnSpc>
            </a:pPr>
            <a:r>
              <a:rPr lang="en-US" sz="1800" spc="36">
                <a:solidFill>
                  <a:srgbClr val="192954"/>
                </a:solidFill>
                <a:latin typeface="Aileron Heavy"/>
              </a:rPr>
              <a:t>METODE-METODE</a:t>
            </a:r>
          </a:p>
          <a:p>
            <a:pPr marL="0" lvl="0" indent="0" algn="l">
              <a:lnSpc>
                <a:spcPts val="2520"/>
              </a:lnSpc>
              <a:spcBef>
                <a:spcPct val="0"/>
              </a:spcBef>
            </a:pPr>
            <a:r>
              <a:rPr lang="en-US" sz="1800" spc="36">
                <a:solidFill>
                  <a:srgbClr val="192954"/>
                </a:solidFill>
                <a:latin typeface="Aileron Heavy"/>
              </a:rPr>
              <a:t>PENELITIAN PSIKOLOGI</a:t>
            </a:r>
          </a:p>
        </p:txBody>
      </p:sp>
      <p:pic>
        <p:nvPicPr>
          <p:cNvPr id="32" name="Slide Diskusi MMPP">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5875" y="8886538"/>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054"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1390</Words>
  <Application>Microsoft Office PowerPoint</Application>
  <PresentationFormat>Custom</PresentationFormat>
  <Paragraphs>116</Paragraphs>
  <Slides>11</Slides>
  <Notes>0</Notes>
  <HiddenSlides>0</HiddenSlides>
  <MMClips>11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Aileron Heavy</vt:lpstr>
      <vt:lpstr>Aileron Regular</vt:lpstr>
      <vt:lpstr>Roboto</vt:lpstr>
      <vt:lpstr>Aileron Regular Bold</vt:lpstr>
      <vt:lpstr>Calibri</vt:lpstr>
      <vt:lpstr>Kollektif Bold</vt:lpstr>
      <vt:lpstr>Aileron Thin Bold</vt:lpstr>
      <vt:lpstr>Aileron Heavy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Blue Geometric Business Progress Report Sustainable Development Goals Presentation</dc:title>
  <cp:lastModifiedBy>Windows User</cp:lastModifiedBy>
  <cp:revision>8</cp:revision>
  <dcterms:created xsi:type="dcterms:W3CDTF">2006-08-16T00:00:00Z</dcterms:created>
  <dcterms:modified xsi:type="dcterms:W3CDTF">2023-06-16T23:45:05Z</dcterms:modified>
  <dc:identifier>DAFl9gqrArQ</dc:identifier>
</cp:coreProperties>
</file>